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86" r:id="rId1"/>
  </p:sldMasterIdLst>
  <p:notesMasterIdLst>
    <p:notesMasterId r:id="rId105"/>
  </p:notesMasterIdLst>
  <p:sldIdLst>
    <p:sldId id="256" r:id="rId2"/>
    <p:sldId id="456" r:id="rId3"/>
    <p:sldId id="444" r:id="rId4"/>
    <p:sldId id="450" r:id="rId5"/>
    <p:sldId id="446" r:id="rId6"/>
    <p:sldId id="257" r:id="rId7"/>
    <p:sldId id="418" r:id="rId8"/>
    <p:sldId id="412" r:id="rId9"/>
    <p:sldId id="282" r:id="rId10"/>
    <p:sldId id="422" r:id="rId11"/>
    <p:sldId id="421" r:id="rId12"/>
    <p:sldId id="306" r:id="rId13"/>
    <p:sldId id="310" r:id="rId14"/>
    <p:sldId id="432" r:id="rId15"/>
    <p:sldId id="402" r:id="rId16"/>
    <p:sldId id="352" r:id="rId17"/>
    <p:sldId id="427" r:id="rId18"/>
    <p:sldId id="404" r:id="rId19"/>
    <p:sldId id="463" r:id="rId20"/>
    <p:sldId id="425" r:id="rId21"/>
    <p:sldId id="424" r:id="rId22"/>
    <p:sldId id="426" r:id="rId23"/>
    <p:sldId id="453" r:id="rId24"/>
    <p:sldId id="454" r:id="rId25"/>
    <p:sldId id="451" r:id="rId26"/>
    <p:sldId id="455" r:id="rId27"/>
    <p:sldId id="343" r:id="rId28"/>
    <p:sldId id="434" r:id="rId29"/>
    <p:sldId id="417" r:id="rId30"/>
    <p:sldId id="337" r:id="rId31"/>
    <p:sldId id="302" r:id="rId32"/>
    <p:sldId id="303" r:id="rId33"/>
    <p:sldId id="415" r:id="rId34"/>
    <p:sldId id="442" r:id="rId35"/>
    <p:sldId id="440" r:id="rId36"/>
    <p:sldId id="439" r:id="rId37"/>
    <p:sldId id="457" r:id="rId38"/>
    <p:sldId id="443" r:id="rId39"/>
    <p:sldId id="346" r:id="rId40"/>
    <p:sldId id="308" r:id="rId41"/>
    <p:sldId id="429" r:id="rId42"/>
    <p:sldId id="458" r:id="rId43"/>
    <p:sldId id="431" r:id="rId44"/>
    <p:sldId id="409" r:id="rId45"/>
    <p:sldId id="411" r:id="rId46"/>
    <p:sldId id="331" r:id="rId47"/>
    <p:sldId id="332" r:id="rId48"/>
    <p:sldId id="459" r:id="rId49"/>
    <p:sldId id="334" r:id="rId50"/>
    <p:sldId id="335" r:id="rId51"/>
    <p:sldId id="336" r:id="rId52"/>
    <p:sldId id="267" r:id="rId53"/>
    <p:sldId id="268" r:id="rId54"/>
    <p:sldId id="269" r:id="rId55"/>
    <p:sldId id="270" r:id="rId56"/>
    <p:sldId id="271" r:id="rId57"/>
    <p:sldId id="272" r:id="rId58"/>
    <p:sldId id="289" r:id="rId59"/>
    <p:sldId id="290" r:id="rId60"/>
    <p:sldId id="313" r:id="rId61"/>
    <p:sldId id="295" r:id="rId62"/>
    <p:sldId id="294" r:id="rId63"/>
    <p:sldId id="293" r:id="rId64"/>
    <p:sldId id="296" r:id="rId65"/>
    <p:sldId id="314" r:id="rId66"/>
    <p:sldId id="273" r:id="rId67"/>
    <p:sldId id="274" r:id="rId68"/>
    <p:sldId id="275" r:id="rId69"/>
    <p:sldId id="276" r:id="rId70"/>
    <p:sldId id="277" r:id="rId71"/>
    <p:sldId id="278" r:id="rId72"/>
    <p:sldId id="279" r:id="rId73"/>
    <p:sldId id="280" r:id="rId74"/>
    <p:sldId id="281" r:id="rId75"/>
    <p:sldId id="316" r:id="rId76"/>
    <p:sldId id="283" r:id="rId77"/>
    <p:sldId id="284" r:id="rId78"/>
    <p:sldId id="285" r:id="rId79"/>
    <p:sldId id="286" r:id="rId80"/>
    <p:sldId id="287" r:id="rId81"/>
    <p:sldId id="288" r:id="rId82"/>
    <p:sldId id="317" r:id="rId83"/>
    <p:sldId id="318" r:id="rId84"/>
    <p:sldId id="319" r:id="rId85"/>
    <p:sldId id="320" r:id="rId86"/>
    <p:sldId id="321" r:id="rId87"/>
    <p:sldId id="322" r:id="rId88"/>
    <p:sldId id="261" r:id="rId89"/>
    <p:sldId id="324" r:id="rId90"/>
    <p:sldId id="325" r:id="rId91"/>
    <p:sldId id="327" r:id="rId92"/>
    <p:sldId id="328" r:id="rId93"/>
    <p:sldId id="329" r:id="rId94"/>
    <p:sldId id="339" r:id="rId95"/>
    <p:sldId id="356" r:id="rId96"/>
    <p:sldId id="448" r:id="rId97"/>
    <p:sldId id="460" r:id="rId98"/>
    <p:sldId id="462" r:id="rId99"/>
    <p:sldId id="304" r:id="rId100"/>
    <p:sldId id="348" r:id="rId101"/>
    <p:sldId id="340" r:id="rId102"/>
    <p:sldId id="341" r:id="rId103"/>
    <p:sldId id="338" r:id="rId10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F278A"/>
    <a:srgbClr val="57257D"/>
    <a:srgbClr val="467C90"/>
    <a:srgbClr val="5292AA"/>
    <a:srgbClr val="599EB9"/>
    <a:srgbClr val="5BA2B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25"/>
    <p:restoredTop sz="94689"/>
  </p:normalViewPr>
  <p:slideViewPr>
    <p:cSldViewPr snapToGrid="0" snapToObjects="1">
      <p:cViewPr varScale="1">
        <p:scale>
          <a:sx n="127" d="100"/>
          <a:sy n="127" d="100"/>
        </p:scale>
        <p:origin x="1680" y="19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viewProps" Target="view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charts/_rels/chart1.xml.rels><?xml version="1.0" encoding="UTF-8" standalone="yes"?>
<Relationships xmlns="http://schemas.openxmlformats.org/package/2006/relationships"><Relationship Id="rId1" Type="http://schemas.openxmlformats.org/officeDocument/2006/relationships/oleObject" Target="file:////C:\Users\olbert\Desktop\Documents\psychology\manuscripts\general-psych\data\graph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0"/>
    <c:plotArea>
      <c:layout/>
      <c:barChart>
        <c:barDir val="col"/>
        <c:grouping val="clustered"/>
        <c:varyColors val="0"/>
        <c:ser>
          <c:idx val="0"/>
          <c:order val="0"/>
          <c:tx>
            <c:strRef>
              <c:f>Sheet1!$C$1</c:f>
              <c:strCache>
                <c:ptCount val="1"/>
                <c:pt idx="0">
                  <c:v>Div One</c:v>
                </c:pt>
              </c:strCache>
            </c:strRef>
          </c:tx>
          <c:spPr>
            <a:gradFill rotWithShape="1">
              <a:gsLst>
                <a:gs pos="0">
                  <a:schemeClr val="accent2"/>
                </a:gs>
                <a:gs pos="100000">
                  <a:schemeClr val="accent2">
                    <a:shade val="48000"/>
                    <a:satMod val="180000"/>
                    <a:lumMod val="94000"/>
                  </a:schemeClr>
                </a:gs>
                <a:gs pos="100000">
                  <a:schemeClr val="accent2">
                    <a:shade val="48000"/>
                    <a:satMod val="180000"/>
                    <a:lumMod val="94000"/>
                  </a:schemeClr>
                </a:gs>
              </a:gsLst>
              <a:lin ang="4140000" scaled="1"/>
            </a:gradFill>
            <a:ln w="12700" cap="flat" cmpd="sng" algn="ctr">
              <a:solidFill>
                <a:schemeClr val="accent2"/>
              </a:solidFill>
              <a:prstDash val="solid"/>
            </a:ln>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c:spPr>
          <c:invertIfNegative val="0"/>
          <c:cat>
            <c:strRef>
              <c:f>Sheet1!$A$2:$A$7</c:f>
              <c:strCache>
                <c:ptCount val="6"/>
                <c:pt idx="0">
                  <c:v>Dialogue</c:v>
                </c:pt>
                <c:pt idx="1">
                  <c:v>Integration</c:v>
                </c:pt>
                <c:pt idx="2">
                  <c:v>Diversity Apprec.</c:v>
                </c:pt>
                <c:pt idx="3">
                  <c:v>Theory</c:v>
                </c:pt>
                <c:pt idx="4">
                  <c:v>Humanitarianism</c:v>
                </c:pt>
                <c:pt idx="5">
                  <c:v>Empiricism</c:v>
                </c:pt>
              </c:strCache>
            </c:strRef>
          </c:cat>
          <c:val>
            <c:numRef>
              <c:f>Sheet1!$C$2:$C$7</c:f>
              <c:numCache>
                <c:formatCode>0.0%</c:formatCode>
                <c:ptCount val="6"/>
                <c:pt idx="0">
                  <c:v>0.32800000000000001</c:v>
                </c:pt>
                <c:pt idx="1">
                  <c:v>0.16400000000000001</c:v>
                </c:pt>
                <c:pt idx="2">
                  <c:v>0.16400000000000001</c:v>
                </c:pt>
                <c:pt idx="3">
                  <c:v>0.18</c:v>
                </c:pt>
                <c:pt idx="4">
                  <c:v>6.6000000000000003E-2</c:v>
                </c:pt>
                <c:pt idx="5">
                  <c:v>9.8000000000000004E-2</c:v>
                </c:pt>
              </c:numCache>
            </c:numRef>
          </c:val>
          <c:extLst>
            <c:ext xmlns:c16="http://schemas.microsoft.com/office/drawing/2014/chart" uri="{C3380CC4-5D6E-409C-BE32-E72D297353CC}">
              <c16:uniqueId val="{00000000-B450-7540-8DCA-3118CA7B6885}"/>
            </c:ext>
          </c:extLst>
        </c:ser>
        <c:ser>
          <c:idx val="1"/>
          <c:order val="1"/>
          <c:tx>
            <c:strRef>
              <c:f>Sheet1!$D$1</c:f>
              <c:strCache>
                <c:ptCount val="1"/>
                <c:pt idx="0">
                  <c:v>APA PC</c:v>
                </c:pt>
              </c:strCache>
            </c:strRef>
          </c:tx>
          <c:spPr>
            <a:gradFill rotWithShape="1">
              <a:gsLst>
                <a:gs pos="0">
                  <a:schemeClr val="accent1">
                    <a:tint val="90000"/>
                  </a:schemeClr>
                </a:gs>
                <a:gs pos="48000">
                  <a:schemeClr val="accent1">
                    <a:tint val="54000"/>
                    <a:satMod val="140000"/>
                  </a:schemeClr>
                </a:gs>
                <a:gs pos="100000">
                  <a:schemeClr val="accent1">
                    <a:tint val="24000"/>
                    <a:satMod val="260000"/>
                  </a:schemeClr>
                </a:gs>
              </a:gsLst>
              <a:lin ang="16200000" scaled="1"/>
            </a:gradFill>
            <a:ln w="12700" cap="flat" cmpd="sng" algn="ctr">
              <a:solidFill>
                <a:schemeClr val="accent1"/>
              </a:solidFill>
              <a:prstDash val="solid"/>
            </a:ln>
            <a:effectLst>
              <a:outerShdw blurRad="63500" dist="12700" dir="5400000" sx="102000" sy="102000" rotWithShape="0">
                <a:srgbClr val="000000">
                  <a:alpha val="32000"/>
                </a:srgbClr>
              </a:outerShdw>
            </a:effectLst>
          </c:spPr>
          <c:invertIfNegative val="0"/>
          <c:cat>
            <c:strRef>
              <c:f>Sheet1!$A$2:$A$7</c:f>
              <c:strCache>
                <c:ptCount val="6"/>
                <c:pt idx="0">
                  <c:v>Dialogue</c:v>
                </c:pt>
                <c:pt idx="1">
                  <c:v>Integration</c:v>
                </c:pt>
                <c:pt idx="2">
                  <c:v>Diversity Apprec.</c:v>
                </c:pt>
                <c:pt idx="3">
                  <c:v>Theory</c:v>
                </c:pt>
                <c:pt idx="4">
                  <c:v>Humanitarianism</c:v>
                </c:pt>
                <c:pt idx="5">
                  <c:v>Empiricism</c:v>
                </c:pt>
              </c:strCache>
            </c:strRef>
          </c:cat>
          <c:val>
            <c:numRef>
              <c:f>Sheet1!$D$2:$D$7</c:f>
              <c:numCache>
                <c:formatCode>0.0%</c:formatCode>
                <c:ptCount val="6"/>
                <c:pt idx="0">
                  <c:v>0.315</c:v>
                </c:pt>
                <c:pt idx="1">
                  <c:v>0.13700000000000001</c:v>
                </c:pt>
                <c:pt idx="2">
                  <c:v>0.123</c:v>
                </c:pt>
                <c:pt idx="3">
                  <c:v>4.1000000000000002E-2</c:v>
                </c:pt>
                <c:pt idx="4">
                  <c:v>0.27400000000000002</c:v>
                </c:pt>
                <c:pt idx="5">
                  <c:v>0.11</c:v>
                </c:pt>
              </c:numCache>
            </c:numRef>
          </c:val>
          <c:extLst>
            <c:ext xmlns:c16="http://schemas.microsoft.com/office/drawing/2014/chart" uri="{C3380CC4-5D6E-409C-BE32-E72D297353CC}">
              <c16:uniqueId val="{00000001-B450-7540-8DCA-3118CA7B6885}"/>
            </c:ext>
          </c:extLst>
        </c:ser>
        <c:dLbls>
          <c:showLegendKey val="0"/>
          <c:showVal val="0"/>
          <c:showCatName val="0"/>
          <c:showSerName val="0"/>
          <c:showPercent val="0"/>
          <c:showBubbleSize val="0"/>
        </c:dLbls>
        <c:gapWidth val="150"/>
        <c:axId val="421901976"/>
        <c:axId val="501588616"/>
      </c:barChart>
      <c:catAx>
        <c:axId val="421901976"/>
        <c:scaling>
          <c:orientation val="minMax"/>
        </c:scaling>
        <c:delete val="0"/>
        <c:axPos val="b"/>
        <c:numFmt formatCode="General" sourceLinked="0"/>
        <c:majorTickMark val="out"/>
        <c:minorTickMark val="none"/>
        <c:tickLblPos val="nextTo"/>
        <c:txPr>
          <a:bodyPr/>
          <a:lstStyle/>
          <a:p>
            <a:pPr>
              <a:defRPr sz="1400" b="1"/>
            </a:pPr>
            <a:endParaRPr lang="en-US"/>
          </a:p>
        </c:txPr>
        <c:crossAx val="501588616"/>
        <c:crosses val="autoZero"/>
        <c:auto val="1"/>
        <c:lblAlgn val="ctr"/>
        <c:lblOffset val="100"/>
        <c:noMultiLvlLbl val="0"/>
      </c:catAx>
      <c:valAx>
        <c:axId val="501588616"/>
        <c:scaling>
          <c:orientation val="minMax"/>
        </c:scaling>
        <c:delete val="0"/>
        <c:axPos val="l"/>
        <c:majorGridlines/>
        <c:numFmt formatCode="0.0%" sourceLinked="1"/>
        <c:majorTickMark val="out"/>
        <c:minorTickMark val="none"/>
        <c:tickLblPos val="nextTo"/>
        <c:txPr>
          <a:bodyPr/>
          <a:lstStyle/>
          <a:p>
            <a:pPr>
              <a:defRPr sz="2000" b="1"/>
            </a:pPr>
            <a:endParaRPr lang="en-US"/>
          </a:p>
        </c:txPr>
        <c:crossAx val="421901976"/>
        <c:crosses val="autoZero"/>
        <c:crossBetween val="between"/>
      </c:valAx>
    </c:plotArea>
    <c:legend>
      <c:legendPos val="r"/>
      <c:overlay val="0"/>
    </c:legend>
    <c:plotVisOnly val="1"/>
    <c:dispBlanksAs val="gap"/>
    <c:showDLblsOverMax val="0"/>
  </c:chart>
  <c:txPr>
    <a:bodyPr/>
    <a:lstStyle/>
    <a:p>
      <a:pPr>
        <a:defRPr sz="1400">
          <a:latin typeface="Helvetica World" pitchFamily="34" charset="0"/>
          <a:cs typeface="Helvetica World" pitchFamily="34" charset="0"/>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668A3E-B929-984D-B457-8F3DC52F2B38}" type="datetimeFigureOut">
              <a:rPr lang="en-US" smtClean="0"/>
              <a:t>8/10/19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4A287B-D728-FA43-A295-3A6C90B32224}" type="slidenum">
              <a:rPr lang="en-US" smtClean="0"/>
              <a:t>‹#›</a:t>
            </a:fld>
            <a:endParaRPr lang="en-US"/>
          </a:p>
        </p:txBody>
      </p:sp>
    </p:spTree>
    <p:extLst>
      <p:ext uri="{BB962C8B-B14F-4D97-AF65-F5344CB8AC3E}">
        <p14:creationId xmlns:p14="http://schemas.microsoft.com/office/powerpoint/2010/main" val="38114659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295BB9B6-9B4D-4763-B44E-BC9141C7368F}" type="slidenum">
              <a:rPr lang="en-US" smtClean="0"/>
              <a:pPr/>
              <a:t>34</a:t>
            </a:fld>
            <a:endParaRPr lang="en-US"/>
          </a:p>
        </p:txBody>
      </p:sp>
    </p:spTree>
    <p:extLst>
      <p:ext uri="{BB962C8B-B14F-4D97-AF65-F5344CB8AC3E}">
        <p14:creationId xmlns:p14="http://schemas.microsoft.com/office/powerpoint/2010/main" val="3527975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4A287B-D728-FA43-A295-3A6C90B32224}" type="slidenum">
              <a:rPr lang="en-US" smtClean="0"/>
              <a:t>81</a:t>
            </a:fld>
            <a:endParaRPr lang="en-US"/>
          </a:p>
        </p:txBody>
      </p:sp>
    </p:spTree>
    <p:extLst>
      <p:ext uri="{BB962C8B-B14F-4D97-AF65-F5344CB8AC3E}">
        <p14:creationId xmlns:p14="http://schemas.microsoft.com/office/powerpoint/2010/main" val="1648843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4A287B-D728-FA43-A295-3A6C90B32224}" type="slidenum">
              <a:rPr lang="en-US" smtClean="0"/>
              <a:t>86</a:t>
            </a:fld>
            <a:endParaRPr lang="en-US"/>
          </a:p>
        </p:txBody>
      </p:sp>
    </p:spTree>
    <p:extLst>
      <p:ext uri="{BB962C8B-B14F-4D97-AF65-F5344CB8AC3E}">
        <p14:creationId xmlns:p14="http://schemas.microsoft.com/office/powerpoint/2010/main" val="3887782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a:t>Click to edit Master title style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B3F2F8F-15B7-1146-BBD1-FFBD0737B7D2}" type="datetimeFigureOut">
              <a:rPr lang="en-US" smtClean="0"/>
              <a:t>8/10/19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n-US"/>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3F2F8F-15B7-1146-BBD1-FFBD0737B7D2}" type="datetimeFigureOut">
              <a:rPr lang="en-US" smtClean="0"/>
              <a:t>8/10/19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827D31-D73E-C442-B0A9-98CD96FC3A59}" type="slidenum">
              <a:rPr lang="en-US" smtClean="0"/>
              <a:t>‹#›</a:t>
            </a:fld>
            <a:endParaRPr lang="en-US"/>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B3F2F8F-15B7-1146-BBD1-FFBD0737B7D2}" type="datetimeFigureOut">
              <a:rPr lang="en-US" smtClean="0"/>
              <a:t>8/10/19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827D31-D73E-C442-B0A9-98CD96FC3A5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B3F2F8F-15B7-1146-BBD1-FFBD0737B7D2}" type="datetimeFigureOut">
              <a:rPr lang="en-US" smtClean="0"/>
              <a:t>8/10/19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827D31-D73E-C442-B0A9-98CD96FC3A5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B3F2F8F-15B7-1146-BBD1-FFBD0737B7D2}" type="datetimeFigureOut">
              <a:rPr lang="en-US" smtClean="0"/>
              <a:t>8/10/19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827D31-D73E-C442-B0A9-98CD96FC3A5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B3F2F8F-15B7-1146-BBD1-FFBD0737B7D2}" type="datetimeFigureOut">
              <a:rPr lang="en-US" smtClean="0"/>
              <a:t>8/10/19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827D31-D73E-C442-B0A9-98CD96FC3A59}" type="slidenum">
              <a:rPr lang="en-US" smtClean="0"/>
              <a:t>‹#›</a:t>
            </a:fld>
            <a:endParaRPr lang="en-US"/>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US"/>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3F2F8F-15B7-1146-BBD1-FFBD0737B7D2}" type="datetimeFigureOut">
              <a:rPr lang="en-US" smtClean="0"/>
              <a:t>8/10/19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827D31-D73E-C442-B0A9-98CD96FC3A5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7B3F2F8F-15B7-1146-BBD1-FFBD0737B7D2}" type="datetimeFigureOut">
              <a:rPr lang="en-US" smtClean="0"/>
              <a:t>8/10/19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827D31-D73E-C442-B0A9-98CD96FC3A5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7B3F2F8F-15B7-1146-BBD1-FFBD0737B7D2}" type="datetimeFigureOut">
              <a:rPr lang="en-US" smtClean="0"/>
              <a:t>8/10/19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827D31-D73E-C442-B0A9-98CD96FC3A5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7B3F2F8F-15B7-1146-BBD1-FFBD0737B7D2}" type="datetimeFigureOut">
              <a:rPr lang="en-US" smtClean="0"/>
              <a:t>8/10/19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827D31-D73E-C442-B0A9-98CD96FC3A5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3F2F8F-15B7-1146-BBD1-FFBD0737B7D2}" type="datetimeFigureOut">
              <a:rPr lang="en-US" smtClean="0"/>
              <a:t>8/10/19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827D31-D73E-C442-B0A9-98CD96FC3A5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n-US"/>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3F2F8F-15B7-1146-BBD1-FFBD0737B7D2}" type="datetimeFigureOut">
              <a:rPr lang="en-US" smtClean="0"/>
              <a:t>8/10/19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827D31-D73E-C442-B0A9-98CD96FC3A5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US"/>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7B3F2F8F-15B7-1146-BBD1-FFBD0737B7D2}" type="datetimeFigureOut">
              <a:rPr lang="en-US" smtClean="0"/>
              <a:t>8/10/19</a:t>
            </a:fld>
            <a:endParaRPr lang="en-US"/>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58827D31-D73E-C442-B0A9-98CD96FC3A5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Ls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gif"/><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30.w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22920" y="1608881"/>
            <a:ext cx="6498159" cy="1469642"/>
          </a:xfrm>
        </p:spPr>
        <p:txBody>
          <a:bodyPr>
            <a:normAutofit fontScale="90000"/>
          </a:bodyPr>
          <a:lstStyle/>
          <a:p>
            <a:r>
              <a:rPr lang="en-US" sz="4000" b="1" dirty="0">
                <a:solidFill>
                  <a:srgbClr val="5F278A"/>
                </a:solidFill>
              </a:rPr>
              <a:t>Qualitative Methods </a:t>
            </a:r>
            <a:br>
              <a:rPr lang="en-US" sz="4000" b="1" dirty="0">
                <a:solidFill>
                  <a:srgbClr val="5F278A"/>
                </a:solidFill>
              </a:rPr>
            </a:br>
            <a:r>
              <a:rPr lang="en-US" sz="4000" b="1" dirty="0">
                <a:solidFill>
                  <a:srgbClr val="5F278A"/>
                </a:solidFill>
              </a:rPr>
              <a:t>in Psychology:</a:t>
            </a:r>
            <a:br>
              <a:rPr lang="en-US" sz="4000" b="1" dirty="0">
                <a:solidFill>
                  <a:srgbClr val="5F278A"/>
                </a:solidFill>
              </a:rPr>
            </a:br>
            <a:r>
              <a:rPr lang="en-US" sz="3600" b="1" dirty="0">
                <a:solidFill>
                  <a:srgbClr val="5F278A"/>
                </a:solidFill>
              </a:rPr>
              <a:t>Development and Integration</a:t>
            </a:r>
          </a:p>
        </p:txBody>
      </p:sp>
      <p:sp>
        <p:nvSpPr>
          <p:cNvPr id="3" name="Subtitle 2"/>
          <p:cNvSpPr>
            <a:spLocks noGrp="1"/>
          </p:cNvSpPr>
          <p:nvPr>
            <p:ph type="subTitle" idx="1"/>
          </p:nvPr>
        </p:nvSpPr>
        <p:spPr>
          <a:xfrm>
            <a:off x="1322920" y="3317813"/>
            <a:ext cx="6498159" cy="923330"/>
          </a:xfrm>
        </p:spPr>
        <p:txBody>
          <a:bodyPr>
            <a:normAutofit/>
          </a:bodyPr>
          <a:lstStyle/>
          <a:p>
            <a:r>
              <a:rPr lang="en-US" sz="2400" dirty="0">
                <a:solidFill>
                  <a:srgbClr val="5F278A"/>
                </a:solidFill>
              </a:rPr>
              <a:t>Frederick J. Wertz</a:t>
            </a:r>
          </a:p>
          <a:p>
            <a:r>
              <a:rPr lang="en-US" sz="2400" dirty="0">
                <a:solidFill>
                  <a:srgbClr val="5F278A"/>
                </a:solidFill>
              </a:rPr>
              <a:t>Fordham University</a:t>
            </a:r>
          </a:p>
          <a:p>
            <a:endParaRPr lang="en-US" dirty="0"/>
          </a:p>
        </p:txBody>
      </p:sp>
      <p:sp>
        <p:nvSpPr>
          <p:cNvPr id="4" name="TextBox 3">
            <a:extLst>
              <a:ext uri="{FF2B5EF4-FFF2-40B4-BE49-F238E27FC236}">
                <a16:creationId xmlns:a16="http://schemas.microsoft.com/office/drawing/2014/main" id="{C058BC68-6687-A244-BE8C-5663B402AD9D}"/>
              </a:ext>
            </a:extLst>
          </p:cNvPr>
          <p:cNvSpPr txBox="1"/>
          <p:nvPr/>
        </p:nvSpPr>
        <p:spPr>
          <a:xfrm>
            <a:off x="851337" y="4787454"/>
            <a:ext cx="7441324" cy="923330"/>
          </a:xfrm>
          <a:prstGeom prst="rect">
            <a:avLst/>
          </a:prstGeom>
          <a:noFill/>
        </p:spPr>
        <p:txBody>
          <a:bodyPr wrap="square" rtlCol="0">
            <a:spAutoFit/>
          </a:bodyPr>
          <a:lstStyle/>
          <a:p>
            <a:pPr algn="ctr"/>
            <a:r>
              <a:rPr lang="en-US" dirty="0"/>
              <a:t>American Psychological Association Annual Convention 2019</a:t>
            </a:r>
          </a:p>
          <a:p>
            <a:pPr algn="ctr"/>
            <a:r>
              <a:rPr lang="en-US" dirty="0"/>
              <a:t>Chicago, Illinois</a:t>
            </a:r>
          </a:p>
          <a:p>
            <a:pPr algn="ctr"/>
            <a:r>
              <a:rPr lang="en-US" dirty="0"/>
              <a:t>August 10, 2019</a:t>
            </a:r>
          </a:p>
        </p:txBody>
      </p:sp>
    </p:spTree>
    <p:extLst>
      <p:ext uri="{BB962C8B-B14F-4D97-AF65-F5344CB8AC3E}">
        <p14:creationId xmlns:p14="http://schemas.microsoft.com/office/powerpoint/2010/main" val="36217026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76200" y="4857750"/>
            <a:ext cx="9067800" cy="1143000"/>
          </a:xfrm>
        </p:spPr>
        <p:txBody>
          <a:bodyPr/>
          <a:lstStyle/>
          <a:p>
            <a:r>
              <a:rPr lang="en-US" sz="2400" b="1" dirty="0">
                <a:solidFill>
                  <a:srgbClr val="5F278A"/>
                </a:solidFill>
                <a:latin typeface="Calibri" charset="0"/>
                <a:ea typeface="ＭＳ Ｐゴシック" charset="0"/>
                <a:cs typeface="ＭＳ Ｐゴシック" charset="0"/>
              </a:rPr>
              <a:t>William James </a:t>
            </a:r>
            <a:r>
              <a:rPr lang="en-US" sz="1500" dirty="0">
                <a:solidFill>
                  <a:srgbClr val="5F278A"/>
                </a:solidFill>
                <a:latin typeface="Calibri" charset="0"/>
                <a:ea typeface="ＭＳ Ｐゴシック" charset="0"/>
                <a:cs typeface="ＭＳ Ｐゴシック" charset="0"/>
              </a:rPr>
              <a:t>(1842-1910) </a:t>
            </a:r>
            <a:br>
              <a:rPr lang="en-US" sz="1500" dirty="0">
                <a:solidFill>
                  <a:srgbClr val="5F278A"/>
                </a:solidFill>
                <a:latin typeface="Calibri" charset="0"/>
                <a:ea typeface="ＭＳ Ｐゴシック" charset="0"/>
                <a:cs typeface="ＭＳ Ｐゴシック" charset="0"/>
              </a:rPr>
            </a:br>
            <a:r>
              <a:rPr lang="en-US" sz="2025" i="1" dirty="0">
                <a:solidFill>
                  <a:srgbClr val="5F278A"/>
                </a:solidFill>
                <a:latin typeface="Calibri" charset="0"/>
                <a:ea typeface="ＭＳ Ｐゴシック" charset="0"/>
                <a:cs typeface="ＭＳ Ｐゴシック" charset="0"/>
              </a:rPr>
              <a:t>Varieties of Religious Experience</a:t>
            </a:r>
            <a:r>
              <a:rPr lang="en-US" sz="2025" dirty="0">
                <a:solidFill>
                  <a:srgbClr val="5F278A"/>
                </a:solidFill>
                <a:latin typeface="Calibri" charset="0"/>
                <a:ea typeface="ＭＳ Ｐゴシック" charset="0"/>
                <a:cs typeface="ＭＳ Ｐゴシック" charset="0"/>
              </a:rPr>
              <a:t> </a:t>
            </a:r>
            <a:r>
              <a:rPr lang="en-US" sz="1500" dirty="0">
                <a:solidFill>
                  <a:srgbClr val="5F278A"/>
                </a:solidFill>
                <a:latin typeface="Calibri" charset="0"/>
                <a:ea typeface="ＭＳ Ｐゴシック" charset="0"/>
                <a:cs typeface="ＭＳ Ｐゴシック" charset="0"/>
              </a:rPr>
              <a:t>(1900)</a:t>
            </a:r>
            <a:endParaRPr lang="en-US" sz="1500" i="1" dirty="0">
              <a:solidFill>
                <a:srgbClr val="5F278A"/>
              </a:solidFill>
              <a:latin typeface="Calibri" charset="0"/>
              <a:ea typeface="ＭＳ Ｐゴシック" charset="0"/>
              <a:cs typeface="ＭＳ Ｐゴシック" charset="0"/>
            </a:endParaRPr>
          </a:p>
        </p:txBody>
      </p:sp>
      <p:pic>
        <p:nvPicPr>
          <p:cNvPr id="27650" name="Content Placeholder 3" descr="william-james.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287801" y="1018652"/>
            <a:ext cx="2644598" cy="3720704"/>
          </a:xfrm>
        </p:spPr>
      </p:pic>
    </p:spTree>
    <p:extLst>
      <p:ext uri="{BB962C8B-B14F-4D97-AF65-F5344CB8AC3E}">
        <p14:creationId xmlns:p14="http://schemas.microsoft.com/office/powerpoint/2010/main" val="55302069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252220"/>
            <a:ext cx="8042276" cy="1336956"/>
          </a:xfrm>
        </p:spPr>
        <p:txBody>
          <a:bodyPr/>
          <a:lstStyle/>
          <a:p>
            <a:r>
              <a:rPr lang="en-US" sz="4000" b="1" dirty="0">
                <a:solidFill>
                  <a:srgbClr val="5F278A"/>
                </a:solidFill>
              </a:rPr>
              <a:t>Export </a:t>
            </a:r>
            <a:r>
              <a:rPr lang="en-US" sz="3600" dirty="0">
                <a:solidFill>
                  <a:srgbClr val="5F278A"/>
                </a:solidFill>
              </a:rPr>
              <a:t>(Potential Universality)</a:t>
            </a:r>
          </a:p>
        </p:txBody>
      </p:sp>
      <p:sp>
        <p:nvSpPr>
          <p:cNvPr id="3" name="Content Placeholder 2"/>
          <p:cNvSpPr>
            <a:spLocks noGrp="1"/>
          </p:cNvSpPr>
          <p:nvPr>
            <p:ph idx="1"/>
          </p:nvPr>
        </p:nvSpPr>
        <p:spPr>
          <a:xfrm>
            <a:off x="354842" y="1342598"/>
            <a:ext cx="8420668" cy="4703359"/>
          </a:xfrm>
        </p:spPr>
        <p:txBody>
          <a:bodyPr>
            <a:normAutofit/>
          </a:bodyPr>
          <a:lstStyle/>
          <a:p>
            <a:r>
              <a:rPr lang="en-US" sz="2800" dirty="0"/>
              <a:t>“(T)he indigenous Filipino philosophy of science is more </a:t>
            </a:r>
            <a:r>
              <a:rPr lang="en-US" sz="2800" dirty="0">
                <a:solidFill>
                  <a:srgbClr val="0000FF"/>
                </a:solidFill>
              </a:rPr>
              <a:t>exacting</a:t>
            </a:r>
            <a:r>
              <a:rPr lang="en-US" sz="2800" dirty="0"/>
              <a:t> than its Anglo-American counterpart … [and this] incorporates the demands of empirical </a:t>
            </a:r>
            <a:r>
              <a:rPr lang="en-US" sz="2800" dirty="0">
                <a:solidFill>
                  <a:srgbClr val="0000FF"/>
                </a:solidFill>
              </a:rPr>
              <a:t>validation</a:t>
            </a:r>
            <a:r>
              <a:rPr lang="en-US" sz="2800" dirty="0"/>
              <a:t> from </a:t>
            </a:r>
            <a:r>
              <a:rPr lang="en-US" sz="2800" i="1" dirty="0"/>
              <a:t>katatagan</a:t>
            </a:r>
            <a:r>
              <a:rPr lang="en-US" sz="2800" dirty="0"/>
              <a:t> (‘replicability and reliability’), to </a:t>
            </a:r>
            <a:r>
              <a:rPr lang="en-US" sz="2800" i="1" dirty="0"/>
              <a:t>katapatan</a:t>
            </a:r>
            <a:r>
              <a:rPr lang="en-US" sz="2800" dirty="0"/>
              <a:t> (‘multiple operationism and validity’) but also requires </a:t>
            </a:r>
            <a:r>
              <a:rPr lang="en-US" sz="2800" i="1" dirty="0"/>
              <a:t>patibay</a:t>
            </a:r>
            <a:r>
              <a:rPr lang="en-US" sz="2800" dirty="0"/>
              <a:t> (‘certification’), </a:t>
            </a:r>
            <a:r>
              <a:rPr lang="en-US" sz="2800" i="1" dirty="0"/>
              <a:t>patotoo</a:t>
            </a:r>
            <a:r>
              <a:rPr lang="en-US" sz="2800" dirty="0"/>
              <a:t> (‘affirmability and attestability’) and </a:t>
            </a:r>
            <a:r>
              <a:rPr lang="en-US" sz="2800" i="1" dirty="0"/>
              <a:t>patunay</a:t>
            </a:r>
            <a:r>
              <a:rPr lang="en-US" sz="2800" dirty="0"/>
              <a:t> (‘</a:t>
            </a:r>
            <a:r>
              <a:rPr lang="en-US" sz="2800" dirty="0">
                <a:solidFill>
                  <a:srgbClr val="0000FF"/>
                </a:solidFill>
              </a:rPr>
              <a:t>authenticity</a:t>
            </a:r>
            <a:r>
              <a:rPr lang="en-US" sz="2800" dirty="0"/>
              <a:t>’)” (</a:t>
            </a:r>
            <a:r>
              <a:rPr lang="en-US" sz="2800" dirty="0">
                <a:solidFill>
                  <a:srgbClr val="FF0000"/>
                </a:solidFill>
              </a:rPr>
              <a:t>Enriquez</a:t>
            </a:r>
            <a:r>
              <a:rPr lang="en-US" sz="2800" dirty="0"/>
              <a:t>, 1994, p. 49). </a:t>
            </a:r>
          </a:p>
        </p:txBody>
      </p:sp>
    </p:spTree>
    <p:extLst>
      <p:ext uri="{BB962C8B-B14F-4D97-AF65-F5344CB8AC3E}">
        <p14:creationId xmlns:p14="http://schemas.microsoft.com/office/powerpoint/2010/main" val="20685694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467" y="274638"/>
            <a:ext cx="8839200" cy="1143000"/>
          </a:xfrm>
        </p:spPr>
        <p:txBody>
          <a:bodyPr>
            <a:normAutofit fontScale="90000"/>
          </a:bodyPr>
          <a:lstStyle/>
          <a:p>
            <a:r>
              <a:rPr lang="en-US" sz="4400" b="1" dirty="0">
                <a:solidFill>
                  <a:srgbClr val="5F278A"/>
                </a:solidFill>
              </a:rPr>
              <a:t>Analysis of </a:t>
            </a:r>
            <a:r>
              <a:rPr lang="en-US" sz="4400" b="1" i="1" dirty="0">
                <a:solidFill>
                  <a:srgbClr val="5F278A"/>
                </a:solidFill>
              </a:rPr>
              <a:t>Sikolohiyang Pilipino</a:t>
            </a:r>
            <a:br>
              <a:rPr lang="en-US" sz="2700" dirty="0">
                <a:solidFill>
                  <a:srgbClr val="5F278A"/>
                </a:solidFill>
              </a:rPr>
            </a:br>
            <a:r>
              <a:rPr lang="en-US" sz="3600" dirty="0">
                <a:solidFill>
                  <a:srgbClr val="5F278A"/>
                </a:solidFill>
              </a:rPr>
              <a:t>1977-2008 </a:t>
            </a:r>
            <a:r>
              <a:rPr lang="en-US" sz="2200" dirty="0">
                <a:solidFill>
                  <a:srgbClr val="5F278A"/>
                </a:solidFill>
              </a:rPr>
              <a:t>Clemente (2011) </a:t>
            </a:r>
          </a:p>
        </p:txBody>
      </p:sp>
      <p:sp>
        <p:nvSpPr>
          <p:cNvPr id="3" name="Content Placeholder 2"/>
          <p:cNvSpPr>
            <a:spLocks noGrp="1"/>
          </p:cNvSpPr>
          <p:nvPr>
            <p:ph idx="1"/>
          </p:nvPr>
        </p:nvSpPr>
        <p:spPr>
          <a:xfrm>
            <a:off x="135467" y="1600200"/>
            <a:ext cx="8839200" cy="5037667"/>
          </a:xfrm>
        </p:spPr>
        <p:txBody>
          <a:bodyPr>
            <a:normAutofit fontScale="92500" lnSpcReduction="10000"/>
          </a:bodyPr>
          <a:lstStyle/>
          <a:p>
            <a:r>
              <a:rPr lang="en-US" dirty="0"/>
              <a:t>276 articles in </a:t>
            </a:r>
            <a:r>
              <a:rPr lang="en-US" i="1" dirty="0"/>
              <a:t>Philippine Journal of Psychology</a:t>
            </a:r>
          </a:p>
          <a:p>
            <a:r>
              <a:rPr lang="en-US" dirty="0"/>
              <a:t>2 Categories of articles on Filipinos</a:t>
            </a:r>
          </a:p>
          <a:p>
            <a:pPr lvl="1"/>
            <a:r>
              <a:rPr lang="en-US" dirty="0">
                <a:solidFill>
                  <a:srgbClr val="0000FF"/>
                </a:solidFill>
              </a:rPr>
              <a:t>Non-Filipino Psychology </a:t>
            </a:r>
            <a:r>
              <a:rPr lang="en-US" dirty="0"/>
              <a:t>(FP): </a:t>
            </a:r>
            <a:r>
              <a:rPr lang="en-US" dirty="0">
                <a:solidFill>
                  <a:srgbClr val="0000FF"/>
                </a:solidFill>
              </a:rPr>
              <a:t>39%</a:t>
            </a:r>
            <a:r>
              <a:rPr lang="en-US" dirty="0"/>
              <a:t> (85)</a:t>
            </a:r>
          </a:p>
          <a:p>
            <a:pPr lvl="2"/>
            <a:r>
              <a:rPr lang="en-US" dirty="0"/>
              <a:t>Quantitative methods: 73% (62)</a:t>
            </a:r>
          </a:p>
          <a:p>
            <a:pPr lvl="2"/>
            <a:r>
              <a:rPr lang="en-US" dirty="0"/>
              <a:t>Literature review &amp; theoretical: 12% (10)</a:t>
            </a:r>
          </a:p>
          <a:p>
            <a:pPr lvl="2"/>
            <a:r>
              <a:rPr lang="en-US" dirty="0"/>
              <a:t>Qualitative methods: 3.5% (3)</a:t>
            </a:r>
          </a:p>
          <a:p>
            <a:pPr lvl="2"/>
            <a:r>
              <a:rPr lang="en-US" dirty="0"/>
              <a:t>Mixed methods: 11.8% (10)</a:t>
            </a:r>
          </a:p>
          <a:p>
            <a:pPr lvl="1"/>
            <a:r>
              <a:rPr lang="en-US" dirty="0">
                <a:solidFill>
                  <a:srgbClr val="0000FF"/>
                </a:solidFill>
              </a:rPr>
              <a:t>Filipino Psychology</a:t>
            </a:r>
            <a:r>
              <a:rPr lang="en-US" dirty="0"/>
              <a:t>: </a:t>
            </a:r>
          </a:p>
          <a:p>
            <a:pPr lvl="2"/>
            <a:r>
              <a:rPr lang="en-US" dirty="0">
                <a:solidFill>
                  <a:srgbClr val="0000FF"/>
                </a:solidFill>
              </a:rPr>
              <a:t>Quantitative: 42.5% </a:t>
            </a:r>
            <a:r>
              <a:rPr lang="en-US" dirty="0"/>
              <a:t>(57)</a:t>
            </a:r>
          </a:p>
          <a:p>
            <a:pPr lvl="2"/>
            <a:r>
              <a:rPr lang="en-US" dirty="0">
                <a:solidFill>
                  <a:srgbClr val="0000FF"/>
                </a:solidFill>
              </a:rPr>
              <a:t>Qualitative: 27.6% </a:t>
            </a:r>
            <a:r>
              <a:rPr lang="en-US" dirty="0"/>
              <a:t>(37)</a:t>
            </a:r>
          </a:p>
          <a:p>
            <a:pPr lvl="2"/>
            <a:r>
              <a:rPr lang="en-US" dirty="0"/>
              <a:t>Mixed methods:  12.7% (17)</a:t>
            </a:r>
          </a:p>
          <a:p>
            <a:pPr lvl="2"/>
            <a:r>
              <a:rPr lang="en-US" dirty="0">
                <a:solidFill>
                  <a:srgbClr val="0000FF"/>
                </a:solidFill>
              </a:rPr>
              <a:t>Indigenized from without:  53% </a:t>
            </a:r>
            <a:r>
              <a:rPr lang="en-US" dirty="0"/>
              <a:t>(71)</a:t>
            </a:r>
          </a:p>
          <a:p>
            <a:pPr lvl="2"/>
            <a:r>
              <a:rPr lang="en-US" dirty="0">
                <a:solidFill>
                  <a:srgbClr val="0000FF"/>
                </a:solidFill>
              </a:rPr>
              <a:t>Indigenized from within: 47% </a:t>
            </a:r>
            <a:r>
              <a:rPr lang="en-US" dirty="0"/>
              <a:t>(63)</a:t>
            </a:r>
          </a:p>
          <a:p>
            <a:pPr lvl="1"/>
            <a:endParaRPr lang="en-US" dirty="0"/>
          </a:p>
        </p:txBody>
      </p:sp>
    </p:spTree>
    <p:extLst>
      <p:ext uri="{BB962C8B-B14F-4D97-AF65-F5344CB8AC3E}">
        <p14:creationId xmlns:p14="http://schemas.microsoft.com/office/powerpoint/2010/main" val="366210141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solidFill>
                  <a:srgbClr val="5F278A"/>
                </a:solidFill>
              </a:rPr>
              <a:t>Clemente’s</a:t>
            </a:r>
            <a:r>
              <a:rPr lang="en-US" sz="3200" b="1" dirty="0">
                <a:solidFill>
                  <a:srgbClr val="5F278A"/>
                </a:solidFill>
              </a:rPr>
              <a:t> (2008) Results</a:t>
            </a:r>
            <a:br>
              <a:rPr lang="en-US" sz="3200" b="1" dirty="0">
                <a:solidFill>
                  <a:srgbClr val="5F278A"/>
                </a:solidFill>
              </a:rPr>
            </a:br>
            <a:r>
              <a:rPr lang="en-US" sz="2000" dirty="0">
                <a:solidFill>
                  <a:srgbClr val="5F278A"/>
                </a:solidFill>
              </a:rPr>
              <a:t>Continued</a:t>
            </a:r>
          </a:p>
        </p:txBody>
      </p:sp>
      <p:sp>
        <p:nvSpPr>
          <p:cNvPr id="3" name="Content Placeholder 2"/>
          <p:cNvSpPr>
            <a:spLocks noGrp="1"/>
          </p:cNvSpPr>
          <p:nvPr>
            <p:ph idx="1"/>
          </p:nvPr>
        </p:nvSpPr>
        <p:spPr>
          <a:xfrm>
            <a:off x="471638" y="1600200"/>
            <a:ext cx="8248850" cy="5088467"/>
          </a:xfrm>
        </p:spPr>
        <p:txBody>
          <a:bodyPr>
            <a:normAutofit/>
          </a:bodyPr>
          <a:lstStyle/>
          <a:p>
            <a:pPr marL="342900" lvl="1" indent="-342900">
              <a:buFont typeface="Arial"/>
              <a:buChar char="•"/>
            </a:pPr>
            <a:r>
              <a:rPr lang="en-US" sz="2400" dirty="0">
                <a:solidFill>
                  <a:srgbClr val="0000FF"/>
                </a:solidFill>
              </a:rPr>
              <a:t>Non-FP </a:t>
            </a:r>
            <a:r>
              <a:rPr lang="en-US" sz="2400" dirty="0"/>
              <a:t>studies spanned </a:t>
            </a:r>
            <a:r>
              <a:rPr lang="en-US" sz="2400" dirty="0">
                <a:solidFill>
                  <a:srgbClr val="0000FF"/>
                </a:solidFill>
              </a:rPr>
              <a:t>all topical areas </a:t>
            </a:r>
            <a:r>
              <a:rPr lang="en-US" sz="2400" dirty="0"/>
              <a:t>of Western psychology</a:t>
            </a:r>
          </a:p>
          <a:p>
            <a:pPr>
              <a:spcBef>
                <a:spcPts val="600"/>
              </a:spcBef>
            </a:pPr>
            <a:r>
              <a:rPr lang="en-US" dirty="0">
                <a:solidFill>
                  <a:srgbClr val="0000FF"/>
                </a:solidFill>
              </a:rPr>
              <a:t>I/O</a:t>
            </a:r>
            <a:r>
              <a:rPr lang="en-US" dirty="0"/>
              <a:t> remained entirely in </a:t>
            </a:r>
            <a:r>
              <a:rPr lang="en-US" dirty="0">
                <a:solidFill>
                  <a:srgbClr val="0000FF"/>
                </a:solidFill>
              </a:rPr>
              <a:t>Western</a:t>
            </a:r>
            <a:r>
              <a:rPr lang="en-US" dirty="0"/>
              <a:t> frameworks</a:t>
            </a:r>
          </a:p>
          <a:p>
            <a:pPr>
              <a:spcBef>
                <a:spcPts val="600"/>
              </a:spcBef>
            </a:pPr>
            <a:r>
              <a:rPr lang="en-US" dirty="0">
                <a:solidFill>
                  <a:srgbClr val="0000FF"/>
                </a:solidFill>
              </a:rPr>
              <a:t>70.1%</a:t>
            </a:r>
            <a:r>
              <a:rPr lang="en-US" dirty="0"/>
              <a:t> (94) used </a:t>
            </a:r>
            <a:r>
              <a:rPr lang="en-US" dirty="0">
                <a:solidFill>
                  <a:srgbClr val="0000FF"/>
                </a:solidFill>
              </a:rPr>
              <a:t>non-elite </a:t>
            </a:r>
            <a:r>
              <a:rPr lang="en-US" dirty="0"/>
              <a:t>populations, only 9% (12) used only university students</a:t>
            </a:r>
          </a:p>
          <a:p>
            <a:pPr>
              <a:spcBef>
                <a:spcPts val="600"/>
              </a:spcBef>
            </a:pPr>
            <a:r>
              <a:rPr lang="en-US" dirty="0"/>
              <a:t>Large </a:t>
            </a:r>
            <a:r>
              <a:rPr lang="en-US" dirty="0">
                <a:solidFill>
                  <a:srgbClr val="0000FF"/>
                </a:solidFill>
              </a:rPr>
              <a:t>majority</a:t>
            </a:r>
            <a:r>
              <a:rPr lang="en-US" dirty="0"/>
              <a:t> addressed social/</a:t>
            </a:r>
            <a:r>
              <a:rPr lang="en-US" dirty="0">
                <a:solidFill>
                  <a:srgbClr val="0000FF"/>
                </a:solidFill>
              </a:rPr>
              <a:t>national issues</a:t>
            </a:r>
          </a:p>
          <a:p>
            <a:pPr>
              <a:spcBef>
                <a:spcPts val="600"/>
              </a:spcBef>
            </a:pPr>
            <a:r>
              <a:rPr lang="en-US" dirty="0">
                <a:solidFill>
                  <a:srgbClr val="0000FF"/>
                </a:solidFill>
              </a:rPr>
              <a:t>2/3</a:t>
            </a:r>
            <a:r>
              <a:rPr lang="en-US" dirty="0"/>
              <a:t> of FP used </a:t>
            </a:r>
            <a:r>
              <a:rPr lang="en-US" dirty="0">
                <a:solidFill>
                  <a:srgbClr val="0000FF"/>
                </a:solidFill>
              </a:rPr>
              <a:t>indigenized theory</a:t>
            </a:r>
          </a:p>
          <a:p>
            <a:pPr>
              <a:spcBef>
                <a:spcPts val="600"/>
              </a:spcBef>
            </a:pPr>
            <a:r>
              <a:rPr lang="en-US" dirty="0"/>
              <a:t>Only </a:t>
            </a:r>
            <a:r>
              <a:rPr lang="en-US" dirty="0">
                <a:solidFill>
                  <a:srgbClr val="0000FF"/>
                </a:solidFill>
              </a:rPr>
              <a:t>12.7%</a:t>
            </a:r>
            <a:r>
              <a:rPr lang="en-US" dirty="0"/>
              <a:t> (17)practiced </a:t>
            </a:r>
            <a:r>
              <a:rPr lang="en-US" dirty="0">
                <a:solidFill>
                  <a:srgbClr val="0000FF"/>
                </a:solidFill>
              </a:rPr>
              <a:t>methodological indigenization </a:t>
            </a:r>
            <a:r>
              <a:rPr lang="en-US" dirty="0"/>
              <a:t>(87.3% [117] non-indigenous methods.</a:t>
            </a:r>
          </a:p>
          <a:p>
            <a:endParaRPr lang="en-US" dirty="0"/>
          </a:p>
          <a:p>
            <a:pPr lvl="1"/>
            <a:endParaRPr lang="en-US" dirty="0"/>
          </a:p>
        </p:txBody>
      </p:sp>
    </p:spTree>
    <p:extLst>
      <p:ext uri="{BB962C8B-B14F-4D97-AF65-F5344CB8AC3E}">
        <p14:creationId xmlns:p14="http://schemas.microsoft.com/office/powerpoint/2010/main" val="292882982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0862" y="2952696"/>
            <a:ext cx="8042276" cy="952607"/>
          </a:xfrm>
        </p:spPr>
        <p:txBody>
          <a:bodyPr/>
          <a:lstStyle/>
          <a:p>
            <a:r>
              <a:rPr lang="en-US" sz="6600" b="1" dirty="0">
                <a:solidFill>
                  <a:srgbClr val="5F278A"/>
                </a:solidFill>
              </a:rPr>
              <a:t>Thank You!</a:t>
            </a:r>
          </a:p>
        </p:txBody>
      </p:sp>
    </p:spTree>
    <p:extLst>
      <p:ext uri="{BB962C8B-B14F-4D97-AF65-F5344CB8AC3E}">
        <p14:creationId xmlns:p14="http://schemas.microsoft.com/office/powerpoint/2010/main" val="12147299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a:xfrm>
            <a:off x="381000" y="4686300"/>
            <a:ext cx="8229600" cy="1200150"/>
          </a:xfrm>
        </p:spPr>
        <p:txBody>
          <a:bodyPr/>
          <a:lstStyle/>
          <a:p>
            <a:r>
              <a:rPr lang="en-US" sz="2400" b="1" dirty="0">
                <a:solidFill>
                  <a:srgbClr val="5F278A"/>
                </a:solidFill>
                <a:latin typeface="Calibri" charset="0"/>
                <a:ea typeface="ＭＳ Ｐゴシック" charset="0"/>
                <a:cs typeface="ＭＳ Ｐゴシック" charset="0"/>
              </a:rPr>
              <a:t>Sigmund Freud </a:t>
            </a:r>
            <a:r>
              <a:rPr lang="en-US" sz="1500" dirty="0">
                <a:solidFill>
                  <a:srgbClr val="5F278A"/>
                </a:solidFill>
                <a:latin typeface="Calibri" charset="0"/>
                <a:ea typeface="ＭＳ Ｐゴシック" charset="0"/>
                <a:cs typeface="ＭＳ Ｐゴシック" charset="0"/>
              </a:rPr>
              <a:t>(1856-1939) </a:t>
            </a:r>
            <a:br>
              <a:rPr lang="en-US" sz="1800" dirty="0">
                <a:solidFill>
                  <a:srgbClr val="5F278A"/>
                </a:solidFill>
                <a:latin typeface="Calibri" charset="0"/>
                <a:ea typeface="ＭＳ Ｐゴシック" charset="0"/>
                <a:cs typeface="ＭＳ Ｐゴシック" charset="0"/>
              </a:rPr>
            </a:br>
            <a:r>
              <a:rPr lang="en-US" sz="1800" dirty="0">
                <a:solidFill>
                  <a:srgbClr val="5F278A"/>
                </a:solidFill>
                <a:latin typeface="Calibri" charset="0"/>
                <a:ea typeface="ＭＳ Ｐゴシック" charset="0"/>
                <a:cs typeface="ＭＳ Ｐゴシック" charset="0"/>
              </a:rPr>
              <a:t>Psychopathology, Dreams, </a:t>
            </a:r>
            <a:r>
              <a:rPr lang="en-US" sz="1800" dirty="0" err="1">
                <a:solidFill>
                  <a:srgbClr val="5F278A"/>
                </a:solidFill>
                <a:latin typeface="Calibri" charset="0"/>
                <a:ea typeface="ＭＳ Ｐゴシック" charset="0"/>
                <a:cs typeface="ＭＳ Ｐゴシック" charset="0"/>
              </a:rPr>
              <a:t>Parapraxes</a:t>
            </a:r>
            <a:r>
              <a:rPr lang="en-US" sz="1800" dirty="0">
                <a:solidFill>
                  <a:srgbClr val="5F278A"/>
                </a:solidFill>
                <a:latin typeface="Calibri" charset="0"/>
                <a:ea typeface="ＭＳ Ｐゴシック" charset="0"/>
                <a:cs typeface="ＭＳ Ｐゴシック" charset="0"/>
              </a:rPr>
              <a:t>, Jokes, Creative Works</a:t>
            </a:r>
          </a:p>
        </p:txBody>
      </p:sp>
      <p:pic>
        <p:nvPicPr>
          <p:cNvPr id="28674" name="Content Placeholder 3" descr="freud2.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371871" y="1257300"/>
            <a:ext cx="2536847" cy="3609975"/>
          </a:xfrm>
        </p:spPr>
      </p:pic>
    </p:spTree>
    <p:extLst>
      <p:ext uri="{BB962C8B-B14F-4D97-AF65-F5344CB8AC3E}">
        <p14:creationId xmlns:p14="http://schemas.microsoft.com/office/powerpoint/2010/main" val="41190426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873" y="5443582"/>
            <a:ext cx="8320252" cy="907502"/>
          </a:xfrm>
        </p:spPr>
        <p:txBody>
          <a:bodyPr/>
          <a:lstStyle/>
          <a:p>
            <a:r>
              <a:rPr lang="en-US" sz="2400" b="1" dirty="0">
                <a:solidFill>
                  <a:srgbClr val="5F278A"/>
                </a:solidFill>
              </a:rPr>
              <a:t>Jean Piaget (1896-1980) </a:t>
            </a:r>
            <a:br>
              <a:rPr lang="en-US" sz="4000" b="1" dirty="0">
                <a:solidFill>
                  <a:srgbClr val="5F278A"/>
                </a:solidFill>
              </a:rPr>
            </a:br>
            <a:r>
              <a:rPr lang="en-US" sz="1800" dirty="0">
                <a:solidFill>
                  <a:srgbClr val="5F278A"/>
                </a:solidFill>
              </a:rPr>
              <a:t>Cognitive Development, 1958</a:t>
            </a:r>
            <a:br>
              <a:rPr lang="en-US" sz="4000" b="1" dirty="0">
                <a:solidFill>
                  <a:srgbClr val="5F278A"/>
                </a:solidFill>
              </a:rPr>
            </a:br>
            <a:endParaRPr lang="en-US" sz="2000" dirty="0">
              <a:solidFill>
                <a:srgbClr val="5F278A"/>
              </a:solidFill>
            </a:endParaRPr>
          </a:p>
        </p:txBody>
      </p:sp>
      <p:pic>
        <p:nvPicPr>
          <p:cNvPr id="5" name="Picture 4">
            <a:extLst>
              <a:ext uri="{FF2B5EF4-FFF2-40B4-BE49-F238E27FC236}">
                <a16:creationId xmlns:a16="http://schemas.microsoft.com/office/drawing/2014/main" id="{88961C67-A2AD-F64B-9B6C-C0414144F12C}"/>
              </a:ext>
            </a:extLst>
          </p:cNvPr>
          <p:cNvPicPr>
            <a:picLocks noChangeAspect="1"/>
          </p:cNvPicPr>
          <p:nvPr/>
        </p:nvPicPr>
        <p:blipFill>
          <a:blip r:embed="rId2"/>
          <a:stretch>
            <a:fillRect/>
          </a:stretch>
        </p:blipFill>
        <p:spPr>
          <a:xfrm>
            <a:off x="3190984" y="975170"/>
            <a:ext cx="2762031" cy="3907980"/>
          </a:xfrm>
          <a:prstGeom prst="rect">
            <a:avLst/>
          </a:prstGeom>
        </p:spPr>
      </p:pic>
    </p:spTree>
    <p:extLst>
      <p:ext uri="{BB962C8B-B14F-4D97-AF65-F5344CB8AC3E}">
        <p14:creationId xmlns:p14="http://schemas.microsoft.com/office/powerpoint/2010/main" val="41279503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244951"/>
            <a:ext cx="9144000" cy="4116295"/>
          </a:xfrm>
        </p:spPr>
        <p:txBody>
          <a:bodyPr>
            <a:normAutofit fontScale="92500" lnSpcReduction="10000"/>
          </a:bodyPr>
          <a:lstStyle/>
          <a:p>
            <a:pPr algn="ctr">
              <a:spcBef>
                <a:spcPts val="200"/>
              </a:spcBef>
              <a:buNone/>
            </a:pPr>
            <a:r>
              <a:rPr lang="en-US" dirty="0"/>
              <a:t>   </a:t>
            </a:r>
            <a:r>
              <a:rPr lang="en-US" sz="2800" dirty="0"/>
              <a:t>Gordon Allport called for </a:t>
            </a:r>
          </a:p>
          <a:p>
            <a:pPr algn="ctr">
              <a:spcBef>
                <a:spcPts val="200"/>
              </a:spcBef>
              <a:buNone/>
            </a:pPr>
            <a:r>
              <a:rPr lang="en-US" sz="2800" dirty="0"/>
              <a:t>“</a:t>
            </a:r>
            <a:r>
              <a:rPr lang="en-US" sz="2800" b="1" dirty="0"/>
              <a:t>bold and radical experimentation</a:t>
            </a:r>
            <a:r>
              <a:rPr lang="en-US" sz="2800" dirty="0"/>
              <a:t>” </a:t>
            </a:r>
          </a:p>
          <a:p>
            <a:pPr algn="ctr">
              <a:spcBef>
                <a:spcPts val="200"/>
              </a:spcBef>
              <a:buNone/>
            </a:pPr>
            <a:r>
              <a:rPr lang="en-US" sz="2800" dirty="0"/>
              <a:t>in </a:t>
            </a:r>
            <a:r>
              <a:rPr lang="en-US" sz="2800" i="1" dirty="0"/>
              <a:t>Use of Personal Documents in Psychological Science, </a:t>
            </a:r>
            <a:r>
              <a:rPr lang="en-US" sz="2800" dirty="0"/>
              <a:t>National Research Council</a:t>
            </a:r>
          </a:p>
          <a:p>
            <a:pPr>
              <a:buNone/>
            </a:pPr>
            <a:r>
              <a:rPr lang="en-US" sz="2800" dirty="0"/>
              <a:t>“Strong counter-measures are indicated against theorists who damn the personal document with faint praise, saying that its sole merit lies in its capacity to yield hunches or to suggest hypotheses…they fail to express more than a small part of the value of personal documents for social science” </a:t>
            </a:r>
            <a:r>
              <a:rPr lang="en-US" sz="2200" dirty="0"/>
              <a:t>(</a:t>
            </a:r>
            <a:r>
              <a:rPr lang="en-US" sz="2200" dirty="0">
                <a:solidFill>
                  <a:srgbClr val="C00000"/>
                </a:solidFill>
              </a:rPr>
              <a:t>Allport</a:t>
            </a:r>
            <a:r>
              <a:rPr lang="en-US" sz="2200" dirty="0"/>
              <a:t>, 1942, p. 191).</a:t>
            </a:r>
          </a:p>
          <a:p>
            <a:pPr>
              <a:buNone/>
            </a:pPr>
            <a:endParaRPr lang="en-US" dirty="0"/>
          </a:p>
        </p:txBody>
      </p:sp>
      <p:pic>
        <p:nvPicPr>
          <p:cNvPr id="4" name="Content Placeholder 4" descr="Allport.bmp"/>
          <p:cNvPicPr>
            <a:picLocks noGrp="1" noChangeAspect="1"/>
          </p:cNvPicPr>
          <p:nvPr/>
        </p:nvPicPr>
        <p:blipFill>
          <a:blip r:embed="rId2" cstate="print"/>
          <a:stretch>
            <a:fillRect/>
          </a:stretch>
        </p:blipFill>
        <p:spPr>
          <a:xfrm>
            <a:off x="3617688" y="4361246"/>
            <a:ext cx="1888368" cy="2496754"/>
          </a:xfrm>
          <a:prstGeom prst="rect">
            <a:avLst/>
          </a:prstGeom>
        </p:spPr>
      </p:pic>
    </p:spTree>
    <p:extLst>
      <p:ext uri="{BB962C8B-B14F-4D97-AF65-F5344CB8AC3E}">
        <p14:creationId xmlns:p14="http://schemas.microsoft.com/office/powerpoint/2010/main" val="2602064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a:extLst>
              <a:ext uri="{FF2B5EF4-FFF2-40B4-BE49-F238E27FC236}">
                <a16:creationId xmlns:a16="http://schemas.microsoft.com/office/drawing/2014/main" id="{B6B2BC86-71EE-0040-9F55-7C6B7DD8E273}"/>
              </a:ext>
            </a:extLst>
          </p:cNvPr>
          <p:cNvSpPr>
            <a:spLocks noGrp="1"/>
          </p:cNvSpPr>
          <p:nvPr>
            <p:ph type="title"/>
          </p:nvPr>
        </p:nvSpPr>
        <p:spPr>
          <a:xfrm>
            <a:off x="143837" y="565078"/>
            <a:ext cx="8784405" cy="1219200"/>
          </a:xfrm>
        </p:spPr>
        <p:txBody>
          <a:bodyPr/>
          <a:lstStyle/>
          <a:p>
            <a:r>
              <a:rPr lang="en-US" altLang="en-US" sz="4000" b="1" dirty="0">
                <a:solidFill>
                  <a:srgbClr val="5F278A"/>
                </a:solidFill>
                <a:ea typeface="ＭＳ Ｐゴシック" panose="020B0600070205080204" pitchFamily="34" charset="-128"/>
              </a:rPr>
              <a:t>John C. Flanagan </a:t>
            </a:r>
            <a:r>
              <a:rPr lang="en-US" altLang="en-US" sz="2000" dirty="0">
                <a:solidFill>
                  <a:srgbClr val="5F278A"/>
                </a:solidFill>
                <a:ea typeface="ＭＳ Ｐゴシック" panose="020B0600070205080204" pitchFamily="34" charset="-128"/>
              </a:rPr>
              <a:t>(1906-1996) </a:t>
            </a:r>
            <a:br>
              <a:rPr lang="en-US" altLang="en-US" sz="2000" dirty="0">
                <a:solidFill>
                  <a:srgbClr val="5F278A"/>
                </a:solidFill>
                <a:ea typeface="ＭＳ Ｐゴシック" panose="020B0600070205080204" pitchFamily="34" charset="-128"/>
              </a:rPr>
            </a:br>
            <a:r>
              <a:rPr lang="en-US" altLang="en-US" sz="2800" dirty="0">
                <a:solidFill>
                  <a:srgbClr val="5F278A"/>
                </a:solidFill>
                <a:ea typeface="ＭＳ Ｐゴシック" panose="020B0600070205080204" pitchFamily="34" charset="-128"/>
              </a:rPr>
              <a:t>Critical Incident Technique </a:t>
            </a:r>
            <a:br>
              <a:rPr lang="en-US" altLang="en-US" sz="2800" dirty="0">
                <a:solidFill>
                  <a:srgbClr val="5F278A"/>
                </a:solidFill>
                <a:ea typeface="ＭＳ Ｐゴシック" panose="020B0600070205080204" pitchFamily="34" charset="-128"/>
              </a:rPr>
            </a:br>
            <a:endParaRPr lang="en-US" altLang="en-US" sz="2800" dirty="0">
              <a:solidFill>
                <a:srgbClr val="5F278A"/>
              </a:solidFill>
              <a:ea typeface="ＭＳ Ｐゴシック" panose="020B0600070205080204" pitchFamily="34" charset="-128"/>
            </a:endParaRPr>
          </a:p>
        </p:txBody>
      </p:sp>
      <p:pic>
        <p:nvPicPr>
          <p:cNvPr id="21507" name="Picture 2" descr="imgres.jpg">
            <a:extLst>
              <a:ext uri="{FF2B5EF4-FFF2-40B4-BE49-F238E27FC236}">
                <a16:creationId xmlns:a16="http://schemas.microsoft.com/office/drawing/2014/main" id="{3DA32969-3B2E-C042-99AD-A41DB8F6644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078" y="1784278"/>
            <a:ext cx="2382215" cy="2917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5B6B1562-ABA6-EB47-83CE-3913DCEB9840}"/>
              </a:ext>
            </a:extLst>
          </p:cNvPr>
          <p:cNvPicPr>
            <a:picLocks noChangeAspect="1"/>
          </p:cNvPicPr>
          <p:nvPr/>
        </p:nvPicPr>
        <p:blipFill>
          <a:blip r:embed="rId3"/>
          <a:stretch>
            <a:fillRect/>
          </a:stretch>
        </p:blipFill>
        <p:spPr>
          <a:xfrm>
            <a:off x="592678" y="1784278"/>
            <a:ext cx="2654279" cy="2702104"/>
          </a:xfrm>
          <a:prstGeom prst="rect">
            <a:avLst/>
          </a:prstGeom>
        </p:spPr>
      </p:pic>
      <p:pic>
        <p:nvPicPr>
          <p:cNvPr id="5" name="Picture 4">
            <a:extLst>
              <a:ext uri="{FF2B5EF4-FFF2-40B4-BE49-F238E27FC236}">
                <a16:creationId xmlns:a16="http://schemas.microsoft.com/office/drawing/2014/main" id="{80A3A21E-EA67-C942-A15C-AFAA00C520AB}"/>
              </a:ext>
            </a:extLst>
          </p:cNvPr>
          <p:cNvPicPr>
            <a:picLocks noChangeAspect="1"/>
          </p:cNvPicPr>
          <p:nvPr/>
        </p:nvPicPr>
        <p:blipFill>
          <a:blip r:embed="rId4"/>
          <a:stretch>
            <a:fillRect/>
          </a:stretch>
        </p:blipFill>
        <p:spPr>
          <a:xfrm>
            <a:off x="3695798" y="1784277"/>
            <a:ext cx="2201247" cy="3955365"/>
          </a:xfrm>
          <a:prstGeom prst="rect">
            <a:avLst/>
          </a:prstGeom>
        </p:spPr>
      </p:pic>
    </p:spTree>
    <p:extLst>
      <p:ext uri="{BB962C8B-B14F-4D97-AF65-F5344CB8AC3E}">
        <p14:creationId xmlns:p14="http://schemas.microsoft.com/office/powerpoint/2010/main" val="20800689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a:extLst>
              <a:ext uri="{FF2B5EF4-FFF2-40B4-BE49-F238E27FC236}">
                <a16:creationId xmlns:a16="http://schemas.microsoft.com/office/drawing/2014/main" id="{311EE79A-8C70-E147-B2BB-70E29A87B82A}"/>
              </a:ext>
            </a:extLst>
          </p:cNvPr>
          <p:cNvSpPr>
            <a:spLocks noGrp="1"/>
          </p:cNvSpPr>
          <p:nvPr>
            <p:ph type="title"/>
          </p:nvPr>
        </p:nvSpPr>
        <p:spPr>
          <a:xfrm>
            <a:off x="457200" y="39688"/>
            <a:ext cx="8229600" cy="782637"/>
          </a:xfrm>
        </p:spPr>
        <p:txBody>
          <a:bodyPr/>
          <a:lstStyle/>
          <a:p>
            <a:r>
              <a:rPr lang="en-US" altLang="en-US" sz="4000" b="1" dirty="0">
                <a:solidFill>
                  <a:srgbClr val="5F278A"/>
                </a:solidFill>
                <a:ea typeface="ＭＳ Ｐゴシック" panose="020B0600070205080204" pitchFamily="34" charset="-128"/>
              </a:rPr>
              <a:t>Career Timeline</a:t>
            </a:r>
          </a:p>
        </p:txBody>
      </p:sp>
      <p:sp>
        <p:nvSpPr>
          <p:cNvPr id="3" name="Content Placeholder 2">
            <a:extLst>
              <a:ext uri="{FF2B5EF4-FFF2-40B4-BE49-F238E27FC236}">
                <a16:creationId xmlns:a16="http://schemas.microsoft.com/office/drawing/2014/main" id="{558FD8EE-DDA2-A348-803C-3166C18ADF91}"/>
              </a:ext>
            </a:extLst>
          </p:cNvPr>
          <p:cNvSpPr>
            <a:spLocks noGrp="1"/>
          </p:cNvSpPr>
          <p:nvPr>
            <p:ph idx="1"/>
          </p:nvPr>
        </p:nvSpPr>
        <p:spPr>
          <a:xfrm>
            <a:off x="149225" y="939800"/>
            <a:ext cx="8858250" cy="5610225"/>
          </a:xfrm>
        </p:spPr>
        <p:txBody>
          <a:bodyPr>
            <a:normAutofit fontScale="70000" lnSpcReduction="20000"/>
          </a:bodyPr>
          <a:lstStyle/>
          <a:p>
            <a:pPr>
              <a:spcBef>
                <a:spcPts val="1400"/>
              </a:spcBef>
              <a:buFont typeface="Arial" charset="0"/>
              <a:buChar char="•"/>
              <a:defRPr/>
            </a:pPr>
            <a:r>
              <a:rPr lang="en-US" sz="2600" dirty="0"/>
              <a:t>1941: Joined </a:t>
            </a:r>
            <a:r>
              <a:rPr lang="en-US" sz="2600" b="1" dirty="0"/>
              <a:t>Army Air Forces </a:t>
            </a:r>
            <a:r>
              <a:rPr lang="en-US" sz="2600" dirty="0"/>
              <a:t>as Major, promoted to Colonel</a:t>
            </a:r>
          </a:p>
          <a:p>
            <a:pPr>
              <a:spcBef>
                <a:spcPts val="1400"/>
              </a:spcBef>
              <a:buFont typeface="Arial" charset="0"/>
              <a:buChar char="•"/>
              <a:defRPr/>
            </a:pPr>
            <a:r>
              <a:rPr lang="en-US" sz="2600" dirty="0"/>
              <a:t>Director, </a:t>
            </a:r>
            <a:r>
              <a:rPr lang="en-US" sz="2600" b="1" dirty="0"/>
              <a:t>Aviation Psychology Program</a:t>
            </a:r>
            <a:r>
              <a:rPr lang="en-US" sz="2600" dirty="0"/>
              <a:t>, WWII: Selection of flight crews 150 psychologists and 1500 research assistants</a:t>
            </a:r>
          </a:p>
          <a:p>
            <a:pPr>
              <a:spcBef>
                <a:spcPts val="1400"/>
              </a:spcBef>
              <a:buFont typeface="Arial" charset="0"/>
              <a:buChar char="•"/>
              <a:defRPr/>
            </a:pPr>
            <a:r>
              <a:rPr lang="en-US" sz="2600" dirty="0"/>
              <a:t>Studies of </a:t>
            </a:r>
            <a:r>
              <a:rPr lang="en-US" sz="2600" b="1" dirty="0"/>
              <a:t>effective military actions</a:t>
            </a:r>
            <a:r>
              <a:rPr lang="en-US" sz="2600" dirty="0"/>
              <a:t>, e.g., flight training and combat leadership</a:t>
            </a:r>
          </a:p>
          <a:p>
            <a:pPr>
              <a:spcBef>
                <a:spcPts val="1400"/>
              </a:spcBef>
              <a:buFont typeface="Arial" charset="0"/>
              <a:buChar char="•"/>
              <a:defRPr/>
            </a:pPr>
            <a:r>
              <a:rPr lang="en-US" sz="2600" dirty="0">
                <a:highlight>
                  <a:srgbClr val="FFFF00"/>
                </a:highlight>
              </a:rPr>
              <a:t>1946: </a:t>
            </a:r>
            <a:r>
              <a:rPr lang="en-US" sz="2600" b="1" dirty="0">
                <a:highlight>
                  <a:srgbClr val="FFFF00"/>
                </a:highlight>
              </a:rPr>
              <a:t>Critical Incident Technique </a:t>
            </a:r>
            <a:r>
              <a:rPr lang="en-US" sz="2600" dirty="0">
                <a:highlight>
                  <a:srgbClr val="FFFF00"/>
                </a:highlight>
              </a:rPr>
              <a:t>(CIT) </a:t>
            </a:r>
            <a:r>
              <a:rPr lang="en-US" sz="2600" dirty="0"/>
              <a:t>spelled out in military document</a:t>
            </a:r>
          </a:p>
          <a:p>
            <a:pPr>
              <a:spcBef>
                <a:spcPts val="1400"/>
              </a:spcBef>
              <a:buFont typeface="Arial" charset="0"/>
              <a:buChar char="•"/>
              <a:defRPr/>
            </a:pPr>
            <a:r>
              <a:rPr lang="en-US" sz="2600" dirty="0"/>
              <a:t>Professor, </a:t>
            </a:r>
            <a:r>
              <a:rPr lang="en-US" sz="2600" b="1" dirty="0"/>
              <a:t>University of Pittsburgh</a:t>
            </a:r>
            <a:r>
              <a:rPr lang="en-US" sz="2600" dirty="0"/>
              <a:t>: studies of effective teaching, dentistry, nursing, business, and government</a:t>
            </a:r>
          </a:p>
          <a:p>
            <a:pPr>
              <a:spcBef>
                <a:spcPts val="1400"/>
              </a:spcBef>
              <a:buFont typeface="Arial" charset="0"/>
              <a:buChar char="•"/>
              <a:defRPr/>
            </a:pPr>
            <a:r>
              <a:rPr lang="en-US" sz="2600" dirty="0"/>
              <a:t>Founded </a:t>
            </a:r>
            <a:r>
              <a:rPr lang="en-US" sz="2600" b="1" dirty="0"/>
              <a:t>American Institutes for Research </a:t>
            </a:r>
            <a:r>
              <a:rPr lang="en-US" sz="2600" dirty="0"/>
              <a:t>(AIR), 1946</a:t>
            </a:r>
          </a:p>
          <a:p>
            <a:pPr>
              <a:spcBef>
                <a:spcPts val="1400"/>
              </a:spcBef>
              <a:buFont typeface="Arial" charset="0"/>
              <a:buChar char="•"/>
              <a:defRPr/>
            </a:pPr>
            <a:r>
              <a:rPr lang="en-US" sz="2600" dirty="0"/>
              <a:t>1948: Edited </a:t>
            </a:r>
            <a:r>
              <a:rPr lang="en-US" sz="2600" i="1" dirty="0"/>
              <a:t>The </a:t>
            </a:r>
            <a:r>
              <a:rPr lang="en-US" sz="2600" b="1" i="1" dirty="0"/>
              <a:t>Aviation Psychology </a:t>
            </a:r>
            <a:r>
              <a:rPr lang="en-US" sz="2600" i="1" dirty="0"/>
              <a:t>Program in the Army Air Forces: Report #1</a:t>
            </a:r>
            <a:r>
              <a:rPr lang="en-US" sz="2600" dirty="0"/>
              <a:t> (19 volumes)</a:t>
            </a:r>
          </a:p>
          <a:p>
            <a:pPr>
              <a:spcBef>
                <a:spcPts val="1400"/>
              </a:spcBef>
              <a:buFont typeface="Arial" charset="0"/>
              <a:buChar char="•"/>
              <a:defRPr/>
            </a:pPr>
            <a:r>
              <a:rPr lang="en-US" sz="2600" dirty="0"/>
              <a:t>1951: President of </a:t>
            </a:r>
            <a:r>
              <a:rPr lang="en-US" sz="2600" b="1" dirty="0"/>
              <a:t>Psychometric Society</a:t>
            </a:r>
          </a:p>
          <a:p>
            <a:pPr>
              <a:spcBef>
                <a:spcPts val="1400"/>
              </a:spcBef>
              <a:buFont typeface="Arial" charset="0"/>
              <a:buChar char="•"/>
              <a:defRPr/>
            </a:pPr>
            <a:r>
              <a:rPr lang="en-US" sz="2600" dirty="0">
                <a:highlight>
                  <a:srgbClr val="FFFF00"/>
                </a:highlight>
              </a:rPr>
              <a:t>1954: Critical Incident Technique </a:t>
            </a:r>
            <a:r>
              <a:rPr lang="en-US" sz="2600" dirty="0"/>
              <a:t>published in </a:t>
            </a:r>
            <a:r>
              <a:rPr lang="en-US" sz="2600" b="1" i="1" dirty="0">
                <a:highlight>
                  <a:srgbClr val="FFFF00"/>
                </a:highlight>
              </a:rPr>
              <a:t>Psychological Review</a:t>
            </a:r>
          </a:p>
          <a:p>
            <a:pPr>
              <a:spcBef>
                <a:spcPts val="1400"/>
              </a:spcBef>
              <a:buFont typeface="Arial" charset="0"/>
              <a:buChar char="•"/>
              <a:defRPr/>
            </a:pPr>
            <a:r>
              <a:rPr lang="en-US" sz="2600" dirty="0">
                <a:highlight>
                  <a:srgbClr val="FFFF00"/>
                </a:highlight>
              </a:rPr>
              <a:t>President</a:t>
            </a:r>
            <a:r>
              <a:rPr lang="en-US" sz="2600" dirty="0"/>
              <a:t>, 4 APA Divisions: </a:t>
            </a:r>
            <a:r>
              <a:rPr lang="en-US" sz="2600" b="1" dirty="0">
                <a:highlight>
                  <a:srgbClr val="FFFF00"/>
                </a:highlight>
              </a:rPr>
              <a:t>Evaluation, Measurement &amp; Statistics </a:t>
            </a:r>
            <a:r>
              <a:rPr lang="en-US" sz="2600" dirty="0">
                <a:highlight>
                  <a:srgbClr val="FFFF00"/>
                </a:highlight>
              </a:rPr>
              <a:t>(5) 1956</a:t>
            </a:r>
          </a:p>
          <a:p>
            <a:pPr>
              <a:spcBef>
                <a:spcPts val="1400"/>
              </a:spcBef>
              <a:buFont typeface="Arial" charset="0"/>
              <a:buChar char="•"/>
              <a:defRPr/>
            </a:pPr>
            <a:r>
              <a:rPr lang="en-US" sz="2600" dirty="0"/>
              <a:t>5 psychologists working under Flanagan later became APA presidents, 11 served on APA Board of Directors</a:t>
            </a:r>
          </a:p>
          <a:p>
            <a:pPr>
              <a:buFont typeface="Arial" charset="0"/>
              <a:buChar char="•"/>
              <a:defRPr/>
            </a:pPr>
            <a:endParaRPr lang="en-US" sz="3300" dirty="0"/>
          </a:p>
        </p:txBody>
      </p:sp>
    </p:spTree>
    <p:extLst>
      <p:ext uri="{BB962C8B-B14F-4D97-AF65-F5344CB8AC3E}">
        <p14:creationId xmlns:p14="http://schemas.microsoft.com/office/powerpoint/2010/main" val="29571228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id="{411C5097-EB01-DA45-950E-A943676FCEBE}"/>
              </a:ext>
            </a:extLst>
          </p:cNvPr>
          <p:cNvSpPr>
            <a:spLocks noGrp="1"/>
          </p:cNvSpPr>
          <p:nvPr>
            <p:ph type="title"/>
          </p:nvPr>
        </p:nvSpPr>
        <p:spPr>
          <a:xfrm>
            <a:off x="533400" y="274638"/>
            <a:ext cx="8229600" cy="1143000"/>
          </a:xfrm>
        </p:spPr>
        <p:txBody>
          <a:bodyPr/>
          <a:lstStyle/>
          <a:p>
            <a:r>
              <a:rPr lang="en-US" altLang="en-US" sz="4000" b="1" dirty="0">
                <a:solidFill>
                  <a:srgbClr val="5F278A"/>
                </a:solidFill>
                <a:ea typeface="ＭＳ Ｐゴシック" panose="020B0600070205080204" pitchFamily="34" charset="-128"/>
              </a:rPr>
              <a:t>Critical Incident Technique</a:t>
            </a:r>
            <a:br>
              <a:rPr lang="en-US" altLang="en-US" sz="4000" b="1" dirty="0">
                <a:solidFill>
                  <a:srgbClr val="5F278A"/>
                </a:solidFill>
                <a:ea typeface="ＭＳ Ｐゴシック" panose="020B0600070205080204" pitchFamily="34" charset="-128"/>
              </a:rPr>
            </a:br>
            <a:r>
              <a:rPr lang="en-US" altLang="en-US" sz="3200" b="1" dirty="0">
                <a:solidFill>
                  <a:srgbClr val="5F278A"/>
                </a:solidFill>
                <a:ea typeface="ＭＳ Ｐゴシック" panose="020B0600070205080204" pitchFamily="34" charset="-128"/>
              </a:rPr>
              <a:t>(CIT)</a:t>
            </a:r>
          </a:p>
        </p:txBody>
      </p:sp>
      <p:sp>
        <p:nvSpPr>
          <p:cNvPr id="40962" name="Content Placeholder 2">
            <a:extLst>
              <a:ext uri="{FF2B5EF4-FFF2-40B4-BE49-F238E27FC236}">
                <a16:creationId xmlns:a16="http://schemas.microsoft.com/office/drawing/2014/main" id="{514DE10E-D5FC-1546-A362-A5205BF55526}"/>
              </a:ext>
            </a:extLst>
          </p:cNvPr>
          <p:cNvSpPr>
            <a:spLocks noGrp="1"/>
          </p:cNvSpPr>
          <p:nvPr>
            <p:ph idx="1"/>
          </p:nvPr>
        </p:nvSpPr>
        <p:spPr>
          <a:xfrm>
            <a:off x="550862" y="1826233"/>
            <a:ext cx="8042276" cy="4343400"/>
          </a:xfrm>
        </p:spPr>
        <p:txBody>
          <a:bodyPr/>
          <a:lstStyle/>
          <a:p>
            <a:r>
              <a:rPr lang="en-US" altLang="en-US" dirty="0">
                <a:ea typeface="ＭＳ Ｐゴシック" panose="020B0600070205080204" pitchFamily="34" charset="-128"/>
              </a:rPr>
              <a:t>WWII Aviation Psychology Program, USAF</a:t>
            </a:r>
          </a:p>
          <a:p>
            <a:r>
              <a:rPr lang="en-US" altLang="en-US" dirty="0">
                <a:ea typeface="ＭＳ Ｐゴシック" panose="020B0600070205080204" pitchFamily="34" charset="-128"/>
              </a:rPr>
              <a:t>Limits of questionnaires and expert opinions</a:t>
            </a:r>
          </a:p>
          <a:p>
            <a:r>
              <a:rPr lang="en-US" altLang="en-US" dirty="0">
                <a:ea typeface="ＭＳ Ｐゴシック" panose="020B0600070205080204" pitchFamily="34" charset="-128"/>
              </a:rPr>
              <a:t>Virtues of concrete incidents of success and failure</a:t>
            </a:r>
          </a:p>
          <a:p>
            <a:r>
              <a:rPr lang="en-US" altLang="en-US" dirty="0">
                <a:ea typeface="ＭＳ Ｐゴシック" panose="020B0600070205080204" pitchFamily="34" charset="-128"/>
              </a:rPr>
              <a:t>Importance of extreme examples</a:t>
            </a:r>
          </a:p>
          <a:p>
            <a:r>
              <a:rPr lang="en-US" altLang="en-US" dirty="0">
                <a:ea typeface="ＭＳ Ｐゴシック" panose="020B0600070205080204" pitchFamily="34" charset="-128"/>
              </a:rPr>
              <a:t>Inductive analysis</a:t>
            </a:r>
          </a:p>
          <a:p>
            <a:r>
              <a:rPr lang="en-US" altLang="en-US" dirty="0">
                <a:ea typeface="ＭＳ Ｐゴシック" panose="020B0600070205080204" pitchFamily="34" charset="-128"/>
              </a:rPr>
              <a:t>Applications in health care, education, psychology, business, APA ethics code</a:t>
            </a:r>
          </a:p>
        </p:txBody>
      </p:sp>
    </p:spTree>
    <p:extLst>
      <p:ext uri="{BB962C8B-B14F-4D97-AF65-F5344CB8AC3E}">
        <p14:creationId xmlns:p14="http://schemas.microsoft.com/office/powerpoint/2010/main" val="38599703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4548"/>
            <a:ext cx="8229600" cy="450341"/>
          </a:xfrm>
        </p:spPr>
        <p:txBody>
          <a:bodyPr>
            <a:normAutofit fontScale="90000"/>
          </a:bodyPr>
          <a:lstStyle/>
          <a:p>
            <a:r>
              <a:rPr lang="en-US" b="1" dirty="0">
                <a:solidFill>
                  <a:srgbClr val="5F278A"/>
                </a:solidFill>
                <a:latin typeface="Calibri"/>
                <a:cs typeface="Calibri"/>
              </a:rPr>
              <a:t>5 Steps of CIT</a:t>
            </a:r>
          </a:p>
        </p:txBody>
      </p:sp>
      <p:sp>
        <p:nvSpPr>
          <p:cNvPr id="3" name="Content Placeholder 2"/>
          <p:cNvSpPr>
            <a:spLocks noGrp="1"/>
          </p:cNvSpPr>
          <p:nvPr>
            <p:ph idx="1"/>
          </p:nvPr>
        </p:nvSpPr>
        <p:spPr>
          <a:xfrm>
            <a:off x="180105" y="1353112"/>
            <a:ext cx="8783790" cy="3889891"/>
          </a:xfrm>
        </p:spPr>
        <p:txBody>
          <a:bodyPr>
            <a:noAutofit/>
          </a:bodyPr>
          <a:lstStyle/>
          <a:p>
            <a:pPr marL="457200" indent="-457200">
              <a:buAutoNum type="arabicPeriod"/>
            </a:pPr>
            <a:r>
              <a:rPr lang="en-US" sz="2100" dirty="0">
                <a:latin typeface="Calibri"/>
                <a:cs typeface="Calibri"/>
              </a:rPr>
              <a:t>Determining aims</a:t>
            </a:r>
          </a:p>
          <a:p>
            <a:pPr marL="457200" indent="-457200">
              <a:buAutoNum type="arabicPeriod"/>
            </a:pPr>
            <a:r>
              <a:rPr lang="en-US" sz="2100" dirty="0">
                <a:latin typeface="Calibri"/>
                <a:cs typeface="Calibri"/>
              </a:rPr>
              <a:t>Making plans and setting specifications</a:t>
            </a:r>
          </a:p>
          <a:p>
            <a:pPr marL="457200" indent="-457200">
              <a:buAutoNum type="arabicPeriod"/>
            </a:pPr>
            <a:r>
              <a:rPr lang="en-US" sz="2100" dirty="0">
                <a:latin typeface="Calibri"/>
                <a:cs typeface="Calibri"/>
              </a:rPr>
              <a:t>Data collection</a:t>
            </a:r>
          </a:p>
          <a:p>
            <a:pPr marL="457200" indent="-457200">
              <a:buAutoNum type="arabicPeriod"/>
            </a:pPr>
            <a:r>
              <a:rPr lang="en-US" sz="2100" dirty="0">
                <a:latin typeface="Calibri"/>
                <a:cs typeface="Calibri"/>
              </a:rPr>
              <a:t>Data analysis</a:t>
            </a:r>
          </a:p>
          <a:p>
            <a:pPr marL="0" indent="0">
              <a:buNone/>
            </a:pPr>
            <a:r>
              <a:rPr lang="en-US" sz="2100" dirty="0">
                <a:latin typeface="Calibri"/>
                <a:cs typeface="Calibri"/>
              </a:rPr>
              <a:t>		-  determining frame of reference</a:t>
            </a:r>
          </a:p>
          <a:p>
            <a:pPr marL="0" indent="0">
              <a:buNone/>
            </a:pPr>
            <a:r>
              <a:rPr lang="en-US" sz="2100" dirty="0">
                <a:latin typeface="Calibri"/>
                <a:cs typeface="Calibri"/>
              </a:rPr>
              <a:t>		-  forming categories by inductive reasoning</a:t>
            </a:r>
          </a:p>
          <a:p>
            <a:pPr marL="0" indent="0">
              <a:buNone/>
            </a:pPr>
            <a:r>
              <a:rPr lang="en-US" sz="2100" dirty="0">
                <a:latin typeface="Calibri"/>
                <a:cs typeface="Calibri"/>
              </a:rPr>
              <a:t>		-  determining level of generality for report</a:t>
            </a:r>
          </a:p>
          <a:p>
            <a:pPr marL="0" indent="0">
              <a:buNone/>
            </a:pPr>
            <a:r>
              <a:rPr lang="en-US" sz="2100" dirty="0">
                <a:latin typeface="Calibri"/>
                <a:cs typeface="Calibri"/>
              </a:rPr>
              <a:t>5.  Interpretation and reporting </a:t>
            </a:r>
          </a:p>
        </p:txBody>
      </p:sp>
    </p:spTree>
    <p:extLst>
      <p:ext uri="{BB962C8B-B14F-4D97-AF65-F5344CB8AC3E}">
        <p14:creationId xmlns:p14="http://schemas.microsoft.com/office/powerpoint/2010/main" val="5869628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F51F5-B518-974B-81A4-F0CF16491380}"/>
              </a:ext>
            </a:extLst>
          </p:cNvPr>
          <p:cNvSpPr>
            <a:spLocks noGrp="1"/>
          </p:cNvSpPr>
          <p:nvPr>
            <p:ph type="title"/>
          </p:nvPr>
        </p:nvSpPr>
        <p:spPr>
          <a:xfrm>
            <a:off x="457200" y="-1"/>
            <a:ext cx="8229600" cy="1240221"/>
          </a:xfrm>
        </p:spPr>
        <p:txBody>
          <a:bodyPr>
            <a:normAutofit fontScale="90000"/>
          </a:bodyPr>
          <a:lstStyle/>
          <a:p>
            <a:pPr>
              <a:defRPr/>
            </a:pPr>
            <a:br>
              <a:rPr lang="en-US" sz="3200" dirty="0">
                <a:solidFill>
                  <a:srgbClr val="5F278A"/>
                </a:solidFill>
              </a:rPr>
            </a:br>
            <a:r>
              <a:rPr lang="en-US" sz="4400" b="1" dirty="0">
                <a:solidFill>
                  <a:srgbClr val="5F278A"/>
                </a:solidFill>
              </a:rPr>
              <a:t>American Institutes for Research</a:t>
            </a:r>
            <a:br>
              <a:rPr lang="en-US" sz="3200" dirty="0"/>
            </a:br>
            <a:endParaRPr lang="en-US" sz="3200" dirty="0"/>
          </a:p>
        </p:txBody>
      </p:sp>
      <p:sp>
        <p:nvSpPr>
          <p:cNvPr id="45058" name="Content Placeholder 2">
            <a:extLst>
              <a:ext uri="{FF2B5EF4-FFF2-40B4-BE49-F238E27FC236}">
                <a16:creationId xmlns:a16="http://schemas.microsoft.com/office/drawing/2014/main" id="{7C03E439-D414-934F-8868-E23536377C8D}"/>
              </a:ext>
            </a:extLst>
          </p:cNvPr>
          <p:cNvSpPr>
            <a:spLocks noGrp="1"/>
          </p:cNvSpPr>
          <p:nvPr>
            <p:ph idx="1"/>
          </p:nvPr>
        </p:nvSpPr>
        <p:spPr>
          <a:xfrm>
            <a:off x="457200" y="906463"/>
            <a:ext cx="8229600" cy="5951537"/>
          </a:xfrm>
        </p:spPr>
        <p:txBody>
          <a:bodyPr>
            <a:normAutofit fontScale="92500" lnSpcReduction="20000"/>
          </a:bodyPr>
          <a:lstStyle/>
          <a:p>
            <a:pPr>
              <a:lnSpc>
                <a:spcPct val="90000"/>
              </a:lnSpc>
            </a:pPr>
            <a:r>
              <a:rPr lang="en-US" altLang="en-US" sz="1900" dirty="0">
                <a:ea typeface="ＭＳ Ｐゴシック" panose="020B0600070205080204" pitchFamily="34" charset="-128"/>
              </a:rPr>
              <a:t>Objective: “… to contribute to the science of human behavior and the fuller development and utilization of mankind’s </a:t>
            </a:r>
            <a:r>
              <a:rPr lang="en-US" altLang="en-US" sz="1900" b="1" dirty="0">
                <a:solidFill>
                  <a:srgbClr val="0070C0"/>
                </a:solidFill>
                <a:ea typeface="ＭＳ Ｐゴシック" panose="020B0600070205080204" pitchFamily="34" charset="-128"/>
              </a:rPr>
              <a:t>capacities and potential</a:t>
            </a:r>
            <a:r>
              <a:rPr lang="en-US" altLang="en-US" sz="1900" dirty="0">
                <a:ea typeface="ＭＳ Ｐゴシック" panose="020B0600070205080204" pitchFamily="34" charset="-128"/>
              </a:rPr>
              <a:t>.” </a:t>
            </a:r>
          </a:p>
          <a:p>
            <a:pPr>
              <a:lnSpc>
                <a:spcPct val="90000"/>
              </a:lnSpc>
            </a:pPr>
            <a:r>
              <a:rPr lang="en-US" altLang="en-US" sz="1900" dirty="0">
                <a:ea typeface="ＭＳ Ｐゴシック" panose="020B0600070205080204" pitchFamily="34" charset="-128"/>
              </a:rPr>
              <a:t>1950s-1960s--Provided data for selection of pilots, co-pilots, and flight engineers for commercial airlines for over 20 years </a:t>
            </a:r>
          </a:p>
          <a:p>
            <a:pPr>
              <a:lnSpc>
                <a:spcPct val="90000"/>
              </a:lnSpc>
            </a:pPr>
            <a:r>
              <a:rPr lang="en-US" altLang="en-US" sz="1900" dirty="0">
                <a:ea typeface="ＭＳ Ｐゴシック" panose="020B0600070205080204" pitchFamily="34" charset="-128"/>
              </a:rPr>
              <a:t>1959— For the National Board of Medical Examiners improved the </a:t>
            </a:r>
            <a:r>
              <a:rPr lang="en-US" altLang="en-US" sz="1900" b="1" dirty="0">
                <a:solidFill>
                  <a:srgbClr val="0070C0"/>
                </a:solidFill>
                <a:ea typeface="ＭＳ Ｐゴシック" panose="020B0600070205080204" pitchFamily="34" charset="-128"/>
              </a:rPr>
              <a:t>validity of the licensing examination for Physicians </a:t>
            </a:r>
            <a:r>
              <a:rPr lang="en-US" altLang="en-US" sz="1900" dirty="0">
                <a:ea typeface="ＭＳ Ｐゴシック" panose="020B0600070205080204" pitchFamily="34" charset="-128"/>
              </a:rPr>
              <a:t>by observing actual behavior in hospitals and collecting several thousand incidents of effective and ineffective medical performance, defining competence, and constructing new test.  National board still uses this model for Part III</a:t>
            </a:r>
          </a:p>
          <a:p>
            <a:pPr>
              <a:lnSpc>
                <a:spcPct val="90000"/>
              </a:lnSpc>
            </a:pPr>
            <a:r>
              <a:rPr lang="en-US" altLang="en-US" sz="1900" dirty="0">
                <a:ea typeface="ＭＳ Ｐゴシック" panose="020B0600070205080204" pitchFamily="34" charset="-128"/>
              </a:rPr>
              <a:t>1960s—In </a:t>
            </a:r>
            <a:r>
              <a:rPr lang="en-US" altLang="en-US" sz="1900" b="1" dirty="0">
                <a:solidFill>
                  <a:srgbClr val="0070C0"/>
                </a:solidFill>
                <a:ea typeface="ＭＳ Ｐゴシック" panose="020B0600070205080204" pitchFamily="34" charset="-128"/>
              </a:rPr>
              <a:t>decolonized Africa</a:t>
            </a:r>
            <a:r>
              <a:rPr lang="en-US" altLang="en-US" sz="1900" dirty="0">
                <a:ea typeface="ＭＳ Ｐゴシック" panose="020B0600070205080204" pitchFamily="34" charset="-128"/>
              </a:rPr>
              <a:t>, given lack of educated persons to meet independent nation’s needs, AIR implemented program in 19 developing countries identifying individuals with </a:t>
            </a:r>
            <a:r>
              <a:rPr lang="en-US" altLang="en-US" sz="1900" b="1" dirty="0">
                <a:solidFill>
                  <a:srgbClr val="0070C0"/>
                </a:solidFill>
                <a:ea typeface="ＭＳ Ｐゴシック" panose="020B0600070205080204" pitchFamily="34" charset="-128"/>
              </a:rPr>
              <a:t>potential for vocational training and advanced degrees</a:t>
            </a:r>
            <a:r>
              <a:rPr lang="en-US" altLang="en-US" sz="1900" dirty="0">
                <a:ea typeface="ＭＳ Ｐゴシック" panose="020B0600070205080204" pitchFamily="34" charset="-128"/>
              </a:rPr>
              <a:t>.</a:t>
            </a:r>
          </a:p>
          <a:p>
            <a:pPr>
              <a:lnSpc>
                <a:spcPct val="90000"/>
              </a:lnSpc>
            </a:pPr>
            <a:r>
              <a:rPr lang="en-US" altLang="en-US" sz="1900" dirty="0">
                <a:ea typeface="ＭＳ Ｐゴシック" panose="020B0600070205080204" pitchFamily="34" charset="-128"/>
              </a:rPr>
              <a:t>1960—</a:t>
            </a:r>
            <a:r>
              <a:rPr lang="en-US" altLang="en-US" sz="1900" b="1" dirty="0">
                <a:solidFill>
                  <a:srgbClr val="0070C0"/>
                </a:solidFill>
                <a:ea typeface="ＭＳ Ｐゴシック" panose="020B0600070205080204" pitchFamily="34" charset="-128"/>
              </a:rPr>
              <a:t>Project TALENT </a:t>
            </a:r>
            <a:r>
              <a:rPr lang="en-US" altLang="en-US" sz="1900" dirty="0">
                <a:ea typeface="ＭＳ Ｐゴシック" panose="020B0600070205080204" pitchFamily="34" charset="-128"/>
              </a:rPr>
              <a:t>surveyed 400,000 high school students to assess educational needs.</a:t>
            </a:r>
          </a:p>
          <a:p>
            <a:pPr>
              <a:lnSpc>
                <a:spcPct val="90000"/>
              </a:lnSpc>
            </a:pPr>
            <a:r>
              <a:rPr lang="en-US" altLang="en-US" sz="1900" dirty="0">
                <a:ea typeface="ＭＳ Ｐゴシック" panose="020B0600070205080204" pitchFamily="34" charset="-128"/>
              </a:rPr>
              <a:t>1960s—</a:t>
            </a:r>
            <a:r>
              <a:rPr lang="en-US" altLang="en-US" sz="1900" b="1" dirty="0">
                <a:solidFill>
                  <a:srgbClr val="0070C0"/>
                </a:solidFill>
                <a:ea typeface="ＭＳ Ｐゴシック" panose="020B0600070205080204" pitchFamily="34" charset="-128"/>
              </a:rPr>
              <a:t>Project PLAN </a:t>
            </a:r>
            <a:r>
              <a:rPr lang="en-US" altLang="en-US" sz="1900" dirty="0">
                <a:ea typeface="ＭＳ Ｐゴシック" panose="020B0600070205080204" pitchFamily="34" charset="-128"/>
              </a:rPr>
              <a:t>(Program for Learning in Accordance with Needs) constructed first individualized computer-assisted learning program for complete curriculum for grades 1-12. </a:t>
            </a:r>
          </a:p>
          <a:p>
            <a:pPr>
              <a:lnSpc>
                <a:spcPct val="90000"/>
              </a:lnSpc>
            </a:pPr>
            <a:r>
              <a:rPr lang="en-US" altLang="en-US" sz="1900" dirty="0">
                <a:ea typeface="ＭＳ Ｐゴシック" panose="020B0600070205080204" pitchFamily="34" charset="-128"/>
              </a:rPr>
              <a:t>AIR used CIT to develop a </a:t>
            </a:r>
            <a:r>
              <a:rPr lang="en-US" altLang="en-US" sz="1900" b="1" dirty="0">
                <a:solidFill>
                  <a:srgbClr val="0070C0"/>
                </a:solidFill>
                <a:ea typeface="ＭＳ Ｐゴシック" panose="020B0600070205080204" pitchFamily="34" charset="-128"/>
              </a:rPr>
              <a:t>quality of life scale</a:t>
            </a:r>
            <a:r>
              <a:rPr lang="en-US" altLang="en-US" sz="1900" dirty="0">
                <a:ea typeface="ＭＳ Ｐゴシック" panose="020B0600070205080204" pitchFamily="34" charset="-128"/>
              </a:rPr>
              <a:t> that is still used today</a:t>
            </a:r>
          </a:p>
          <a:p>
            <a:pPr>
              <a:lnSpc>
                <a:spcPct val="90000"/>
              </a:lnSpc>
            </a:pPr>
            <a:endParaRPr lang="en-US" altLang="en-US" sz="2000" dirty="0">
              <a:ea typeface="ＭＳ Ｐゴシック" panose="020B0600070205080204" pitchFamily="34" charset="-128"/>
            </a:endParaRPr>
          </a:p>
          <a:p>
            <a:pPr>
              <a:lnSpc>
                <a:spcPct val="90000"/>
              </a:lnSpc>
            </a:pPr>
            <a:endParaRPr lang="en-US" altLang="en-US" sz="2000" dirty="0">
              <a:ea typeface="ＭＳ Ｐゴシック" panose="020B0600070205080204" pitchFamily="34" charset="-128"/>
            </a:endParaRPr>
          </a:p>
          <a:p>
            <a:pPr>
              <a:lnSpc>
                <a:spcPct val="90000"/>
              </a:lnSpc>
            </a:pPr>
            <a:endParaRPr lang="en-US" altLang="en-US" sz="2000" dirty="0">
              <a:ea typeface="ＭＳ Ｐゴシック" panose="020B0600070205080204" pitchFamily="34" charset="-128"/>
            </a:endParaRPr>
          </a:p>
        </p:txBody>
      </p:sp>
    </p:spTree>
    <p:extLst>
      <p:ext uri="{BB962C8B-B14F-4D97-AF65-F5344CB8AC3E}">
        <p14:creationId xmlns:p14="http://schemas.microsoft.com/office/powerpoint/2010/main" val="30986550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381F5-1C31-EB42-8B2C-B833F20C7DCB}"/>
              </a:ext>
            </a:extLst>
          </p:cNvPr>
          <p:cNvSpPr>
            <a:spLocks noGrp="1"/>
          </p:cNvSpPr>
          <p:nvPr>
            <p:ph type="title"/>
          </p:nvPr>
        </p:nvSpPr>
        <p:spPr>
          <a:xfrm>
            <a:off x="549275" y="107576"/>
            <a:ext cx="8042276" cy="1158516"/>
          </a:xfrm>
        </p:spPr>
        <p:txBody>
          <a:bodyPr/>
          <a:lstStyle/>
          <a:p>
            <a:r>
              <a:rPr lang="en-US" sz="4000" b="1" dirty="0">
                <a:solidFill>
                  <a:srgbClr val="5F278A"/>
                </a:solidFill>
              </a:rPr>
              <a:t>Quality of Life</a:t>
            </a:r>
            <a:br>
              <a:rPr lang="en-US" dirty="0">
                <a:solidFill>
                  <a:srgbClr val="5F278A"/>
                </a:solidFill>
              </a:rPr>
            </a:br>
            <a:r>
              <a:rPr lang="en-US" sz="2800" dirty="0">
                <a:solidFill>
                  <a:srgbClr val="5F278A"/>
                </a:solidFill>
              </a:rPr>
              <a:t>16 Factors Based on CIT</a:t>
            </a:r>
          </a:p>
        </p:txBody>
      </p:sp>
      <p:sp>
        <p:nvSpPr>
          <p:cNvPr id="3" name="Content Placeholder 2">
            <a:extLst>
              <a:ext uri="{FF2B5EF4-FFF2-40B4-BE49-F238E27FC236}">
                <a16:creationId xmlns:a16="http://schemas.microsoft.com/office/drawing/2014/main" id="{F0F0BC2B-1C3F-8847-BA25-879A05078365}"/>
              </a:ext>
            </a:extLst>
          </p:cNvPr>
          <p:cNvSpPr>
            <a:spLocks noGrp="1"/>
          </p:cNvSpPr>
          <p:nvPr>
            <p:ph idx="1"/>
          </p:nvPr>
        </p:nvSpPr>
        <p:spPr>
          <a:xfrm>
            <a:off x="920853" y="1406770"/>
            <a:ext cx="7509714" cy="5343654"/>
          </a:xfrm>
        </p:spPr>
        <p:txBody>
          <a:bodyPr>
            <a:normAutofit fontScale="92500" lnSpcReduction="10000"/>
          </a:bodyPr>
          <a:lstStyle/>
          <a:p>
            <a:pPr>
              <a:spcBef>
                <a:spcPts val="0"/>
              </a:spcBef>
            </a:pPr>
            <a:r>
              <a:rPr lang="en-US" dirty="0"/>
              <a:t>Physical and material well being</a:t>
            </a:r>
          </a:p>
          <a:p>
            <a:pPr>
              <a:spcBef>
                <a:spcPts val="0"/>
              </a:spcBef>
            </a:pPr>
            <a:r>
              <a:rPr lang="en-US" dirty="0"/>
              <a:t>Health and personal safety</a:t>
            </a:r>
          </a:p>
          <a:p>
            <a:pPr>
              <a:spcBef>
                <a:spcPts val="0"/>
              </a:spcBef>
            </a:pPr>
            <a:r>
              <a:rPr lang="en-US" dirty="0"/>
              <a:t>Relations with family</a:t>
            </a:r>
          </a:p>
          <a:p>
            <a:pPr>
              <a:spcBef>
                <a:spcPts val="0"/>
              </a:spcBef>
            </a:pPr>
            <a:r>
              <a:rPr lang="en-US" dirty="0"/>
              <a:t>Relations with close friends</a:t>
            </a:r>
          </a:p>
          <a:p>
            <a:pPr>
              <a:spcBef>
                <a:spcPts val="0"/>
              </a:spcBef>
            </a:pPr>
            <a:r>
              <a:rPr lang="en-US" dirty="0"/>
              <a:t>Relations with other gender</a:t>
            </a:r>
          </a:p>
          <a:p>
            <a:pPr>
              <a:spcBef>
                <a:spcPts val="0"/>
              </a:spcBef>
            </a:pPr>
            <a:r>
              <a:rPr lang="en-US" dirty="0"/>
              <a:t>Participation in social, community and civic activities</a:t>
            </a:r>
          </a:p>
          <a:p>
            <a:pPr>
              <a:spcBef>
                <a:spcPts val="0"/>
              </a:spcBef>
            </a:pPr>
            <a:r>
              <a:rPr lang="en-US" dirty="0"/>
              <a:t>Intellectual activities</a:t>
            </a:r>
          </a:p>
          <a:p>
            <a:pPr>
              <a:spcBef>
                <a:spcPts val="0"/>
              </a:spcBef>
            </a:pPr>
            <a:r>
              <a:rPr lang="en-US" dirty="0"/>
              <a:t>Aesthetic appreciation</a:t>
            </a:r>
          </a:p>
          <a:p>
            <a:pPr>
              <a:spcBef>
                <a:spcPts val="0"/>
              </a:spcBef>
            </a:pPr>
            <a:r>
              <a:rPr lang="en-US" dirty="0"/>
              <a:t>Spiritual development</a:t>
            </a:r>
          </a:p>
          <a:p>
            <a:pPr>
              <a:spcBef>
                <a:spcPts val="0"/>
              </a:spcBef>
            </a:pPr>
            <a:r>
              <a:rPr lang="en-US" dirty="0"/>
              <a:t>Developing skills and manual activities</a:t>
            </a:r>
          </a:p>
          <a:p>
            <a:pPr>
              <a:spcBef>
                <a:spcPts val="0"/>
              </a:spcBef>
            </a:pPr>
            <a:r>
              <a:rPr lang="en-US" dirty="0"/>
              <a:t>Understanding and appreciating oneself</a:t>
            </a:r>
          </a:p>
          <a:p>
            <a:pPr>
              <a:spcBef>
                <a:spcPts val="0"/>
              </a:spcBef>
            </a:pPr>
            <a:r>
              <a:rPr lang="en-US" dirty="0"/>
              <a:t>Occupational position</a:t>
            </a:r>
          </a:p>
          <a:p>
            <a:pPr>
              <a:spcBef>
                <a:spcPts val="0"/>
              </a:spcBef>
            </a:pPr>
            <a:r>
              <a:rPr lang="en-US" dirty="0"/>
              <a:t>Creativity</a:t>
            </a:r>
          </a:p>
          <a:p>
            <a:pPr>
              <a:spcBef>
                <a:spcPts val="0"/>
              </a:spcBef>
            </a:pPr>
            <a:r>
              <a:rPr lang="en-US" dirty="0"/>
              <a:t>Social recreation</a:t>
            </a:r>
          </a:p>
          <a:p>
            <a:pPr>
              <a:spcBef>
                <a:spcPts val="0"/>
              </a:spcBef>
            </a:pPr>
            <a:r>
              <a:rPr lang="en-US" dirty="0"/>
              <a:t>Spectator recreation</a:t>
            </a:r>
          </a:p>
          <a:p>
            <a:pPr>
              <a:spcBef>
                <a:spcPts val="0"/>
              </a:spcBef>
            </a:pPr>
            <a:r>
              <a:rPr lang="en-US" dirty="0"/>
              <a:t>Active recreation</a:t>
            </a:r>
          </a:p>
          <a:p>
            <a:pPr marL="0" indent="0">
              <a:spcBef>
                <a:spcPts val="0"/>
              </a:spcBef>
              <a:buNone/>
            </a:pPr>
            <a:r>
              <a:rPr lang="en-US" dirty="0"/>
              <a:t>			</a:t>
            </a:r>
            <a:r>
              <a:rPr lang="en-US" b="1" dirty="0">
                <a:solidFill>
                  <a:srgbClr val="0070C0"/>
                </a:solidFill>
              </a:rPr>
              <a:t>Cf. Maslow’s “need hierarchy”</a:t>
            </a:r>
          </a:p>
          <a:p>
            <a:endParaRPr lang="en-US" dirty="0"/>
          </a:p>
        </p:txBody>
      </p:sp>
    </p:spTree>
    <p:extLst>
      <p:ext uri="{BB962C8B-B14F-4D97-AF65-F5344CB8AC3E}">
        <p14:creationId xmlns:p14="http://schemas.microsoft.com/office/powerpoint/2010/main" val="29691880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FEDCC-ABDB-104B-888A-79C9B6D79574}"/>
              </a:ext>
            </a:extLst>
          </p:cNvPr>
          <p:cNvSpPr>
            <a:spLocks noGrp="1"/>
          </p:cNvSpPr>
          <p:nvPr>
            <p:ph type="title"/>
          </p:nvPr>
        </p:nvSpPr>
        <p:spPr>
          <a:xfrm>
            <a:off x="549275" y="189058"/>
            <a:ext cx="8042276" cy="725341"/>
          </a:xfrm>
        </p:spPr>
        <p:txBody>
          <a:bodyPr/>
          <a:lstStyle/>
          <a:p>
            <a:r>
              <a:rPr lang="en-US" sz="4000" b="1" dirty="0">
                <a:solidFill>
                  <a:srgbClr val="5F278A"/>
                </a:solidFill>
              </a:rPr>
              <a:t>Outline</a:t>
            </a:r>
          </a:p>
        </p:txBody>
      </p:sp>
      <p:sp>
        <p:nvSpPr>
          <p:cNvPr id="3" name="Content Placeholder 2">
            <a:extLst>
              <a:ext uri="{FF2B5EF4-FFF2-40B4-BE49-F238E27FC236}">
                <a16:creationId xmlns:a16="http://schemas.microsoft.com/office/drawing/2014/main" id="{F4227B67-51F9-FE4A-8450-BE2B153095D4}"/>
              </a:ext>
            </a:extLst>
          </p:cNvPr>
          <p:cNvSpPr>
            <a:spLocks noGrp="1"/>
          </p:cNvSpPr>
          <p:nvPr>
            <p:ph idx="1"/>
          </p:nvPr>
        </p:nvSpPr>
        <p:spPr>
          <a:xfrm>
            <a:off x="277402" y="1058238"/>
            <a:ext cx="8609744" cy="5610704"/>
          </a:xfrm>
        </p:spPr>
        <p:txBody>
          <a:bodyPr>
            <a:normAutofit fontScale="92500" lnSpcReduction="20000"/>
          </a:bodyPr>
          <a:lstStyle/>
          <a:p>
            <a:pPr>
              <a:spcBef>
                <a:spcPts val="0"/>
              </a:spcBef>
            </a:pPr>
            <a:r>
              <a:rPr lang="en-US" dirty="0"/>
              <a:t>A little background</a:t>
            </a:r>
          </a:p>
          <a:p>
            <a:pPr>
              <a:spcBef>
                <a:spcPts val="0"/>
              </a:spcBef>
            </a:pPr>
            <a:r>
              <a:rPr lang="en-US" dirty="0"/>
              <a:t>History and Importance of Qualitative Research</a:t>
            </a:r>
          </a:p>
          <a:p>
            <a:pPr lvl="1">
              <a:spcBef>
                <a:spcPts val="0"/>
              </a:spcBef>
            </a:pPr>
            <a:r>
              <a:rPr lang="en-US" dirty="0"/>
              <a:t>Pioneers</a:t>
            </a:r>
          </a:p>
          <a:p>
            <a:pPr lvl="1">
              <a:spcBef>
                <a:spcPts val="0"/>
              </a:spcBef>
            </a:pPr>
            <a:r>
              <a:rPr lang="en-US" dirty="0"/>
              <a:t>Flanagan</a:t>
            </a:r>
          </a:p>
          <a:p>
            <a:pPr lvl="1">
              <a:spcBef>
                <a:spcPts val="0"/>
              </a:spcBef>
            </a:pPr>
            <a:r>
              <a:rPr lang="en-US" dirty="0"/>
              <a:t>“Revolution”</a:t>
            </a:r>
          </a:p>
          <a:p>
            <a:pPr>
              <a:spcBef>
                <a:spcPts val="0"/>
              </a:spcBef>
            </a:pPr>
            <a:r>
              <a:rPr lang="en-US" dirty="0"/>
              <a:t>Fundamental significance and utility</a:t>
            </a:r>
          </a:p>
          <a:p>
            <a:pPr lvl="1">
              <a:spcBef>
                <a:spcPts val="0"/>
              </a:spcBef>
            </a:pPr>
            <a:r>
              <a:rPr lang="en-US" dirty="0"/>
              <a:t>Epistemic Value</a:t>
            </a:r>
          </a:p>
          <a:p>
            <a:pPr lvl="1">
              <a:spcBef>
                <a:spcPts val="0"/>
              </a:spcBef>
            </a:pPr>
            <a:r>
              <a:rPr lang="en-US" dirty="0"/>
              <a:t>Social Value</a:t>
            </a:r>
          </a:p>
          <a:p>
            <a:pPr>
              <a:spcBef>
                <a:spcPts val="0"/>
              </a:spcBef>
            </a:pPr>
            <a:r>
              <a:rPr lang="en-US" dirty="0"/>
              <a:t>Phenomenology: An invaluable resource</a:t>
            </a:r>
          </a:p>
          <a:p>
            <a:pPr lvl="1">
              <a:spcBef>
                <a:spcPts val="0"/>
              </a:spcBef>
            </a:pPr>
            <a:r>
              <a:rPr lang="en-US" dirty="0"/>
              <a:t>Phenomenological Psychological Reduction</a:t>
            </a:r>
          </a:p>
          <a:p>
            <a:pPr lvl="1">
              <a:spcBef>
                <a:spcPts val="0"/>
              </a:spcBef>
            </a:pPr>
            <a:r>
              <a:rPr lang="en-US" dirty="0"/>
              <a:t>Eidetic Analysis</a:t>
            </a:r>
          </a:p>
          <a:p>
            <a:pPr lvl="1">
              <a:spcBef>
                <a:spcPts val="0"/>
              </a:spcBef>
            </a:pPr>
            <a:r>
              <a:rPr lang="en-US" dirty="0"/>
              <a:t>Giorgi</a:t>
            </a:r>
          </a:p>
          <a:p>
            <a:pPr>
              <a:spcBef>
                <a:spcPts val="0"/>
              </a:spcBef>
            </a:pPr>
            <a:r>
              <a:rPr lang="en-US" dirty="0"/>
              <a:t>Comparative Methodology</a:t>
            </a:r>
          </a:p>
          <a:p>
            <a:pPr lvl="1">
              <a:spcBef>
                <a:spcPts val="0"/>
              </a:spcBef>
            </a:pPr>
            <a:r>
              <a:rPr lang="en-US" dirty="0"/>
              <a:t>Duquesne Dissertations</a:t>
            </a:r>
          </a:p>
          <a:p>
            <a:pPr lvl="1">
              <a:spcBef>
                <a:spcPts val="0"/>
              </a:spcBef>
            </a:pPr>
            <a:r>
              <a:rPr lang="en-US" dirty="0"/>
              <a:t>Victimization study</a:t>
            </a:r>
          </a:p>
          <a:p>
            <a:pPr lvl="1">
              <a:spcBef>
                <a:spcPts val="0"/>
              </a:spcBef>
            </a:pPr>
            <a:r>
              <a:rPr lang="en-US" dirty="0"/>
              <a:t>Existential phenomenology</a:t>
            </a:r>
          </a:p>
          <a:p>
            <a:pPr lvl="1">
              <a:spcBef>
                <a:spcPts val="0"/>
              </a:spcBef>
            </a:pPr>
            <a:r>
              <a:rPr lang="en-US" dirty="0"/>
              <a:t>Psychoanalysis</a:t>
            </a:r>
          </a:p>
          <a:p>
            <a:pPr lvl="1">
              <a:spcBef>
                <a:spcPts val="0"/>
              </a:spcBef>
            </a:pPr>
            <a:r>
              <a:rPr lang="en-US" dirty="0"/>
              <a:t>5 approaches to qualitative analysis</a:t>
            </a:r>
          </a:p>
          <a:p>
            <a:pPr>
              <a:spcBef>
                <a:spcPts val="0"/>
              </a:spcBef>
            </a:pPr>
            <a:r>
              <a:rPr lang="en-US" dirty="0"/>
              <a:t>Students’ work: The next generation</a:t>
            </a:r>
          </a:p>
          <a:p>
            <a:pPr>
              <a:spcBef>
                <a:spcPts val="0"/>
              </a:spcBef>
            </a:pPr>
            <a:r>
              <a:rPr lang="en-US" dirty="0"/>
              <a:t>Indigenous methods</a:t>
            </a:r>
          </a:p>
          <a:p>
            <a:pPr marL="0" indent="0">
              <a:buNone/>
            </a:pPr>
            <a:endParaRPr lang="en-US" dirty="0"/>
          </a:p>
        </p:txBody>
      </p:sp>
    </p:spTree>
    <p:extLst>
      <p:ext uri="{BB962C8B-B14F-4D97-AF65-F5344CB8AC3E}">
        <p14:creationId xmlns:p14="http://schemas.microsoft.com/office/powerpoint/2010/main" val="19097623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3986"/>
            <a:ext cx="8229600" cy="683173"/>
          </a:xfrm>
        </p:spPr>
        <p:txBody>
          <a:bodyPr>
            <a:noAutofit/>
          </a:bodyPr>
          <a:lstStyle/>
          <a:p>
            <a:r>
              <a:rPr lang="en-US" sz="4000" b="1" dirty="0">
                <a:solidFill>
                  <a:srgbClr val="5F278A"/>
                </a:solidFill>
                <a:latin typeface="Calibri"/>
                <a:cs typeface="Calibri"/>
              </a:rPr>
              <a:t>Recent Innovations</a:t>
            </a:r>
          </a:p>
        </p:txBody>
      </p:sp>
      <p:sp>
        <p:nvSpPr>
          <p:cNvPr id="3" name="Content Placeholder 2"/>
          <p:cNvSpPr>
            <a:spLocks noGrp="1"/>
          </p:cNvSpPr>
          <p:nvPr>
            <p:ph idx="1"/>
          </p:nvPr>
        </p:nvSpPr>
        <p:spPr>
          <a:xfrm>
            <a:off x="283779" y="1320372"/>
            <a:ext cx="8586952" cy="4670525"/>
          </a:xfrm>
        </p:spPr>
        <p:txBody>
          <a:bodyPr>
            <a:normAutofit fontScale="92500" lnSpcReduction="10000"/>
          </a:bodyPr>
          <a:lstStyle/>
          <a:p>
            <a:r>
              <a:rPr lang="en-US" b="1" dirty="0">
                <a:latin typeface="Calibri"/>
                <a:cs typeface="Calibri"/>
              </a:rPr>
              <a:t>Redefinitions </a:t>
            </a:r>
            <a:r>
              <a:rPr lang="en-US" dirty="0">
                <a:latin typeface="Calibri"/>
                <a:cs typeface="Calibri"/>
              </a:rPr>
              <a:t>and </a:t>
            </a:r>
            <a:r>
              <a:rPr lang="en-US" dirty="0" err="1">
                <a:latin typeface="Calibri"/>
                <a:cs typeface="Calibri"/>
              </a:rPr>
              <a:t>extentions</a:t>
            </a:r>
            <a:endParaRPr lang="en-US" dirty="0">
              <a:latin typeface="Calibri"/>
              <a:cs typeface="Calibri"/>
            </a:endParaRPr>
          </a:p>
          <a:p>
            <a:pPr lvl="1"/>
            <a:r>
              <a:rPr lang="en-US" sz="2400" dirty="0">
                <a:latin typeface="Calibri"/>
                <a:cs typeface="Calibri"/>
              </a:rPr>
              <a:t>From ‘critical’ to ‘significant,’ ‘revelatory,’ ‘emotional,’ ‘self-interpreted’</a:t>
            </a:r>
          </a:p>
          <a:p>
            <a:pPr lvl="1"/>
            <a:r>
              <a:rPr lang="en-US" sz="2400" dirty="0">
                <a:latin typeface="Calibri"/>
                <a:cs typeface="Calibri"/>
              </a:rPr>
              <a:t>From ‘incident’ to ‘experience,’ ‘episode,’ ‘transitional period’</a:t>
            </a:r>
          </a:p>
          <a:p>
            <a:pPr marL="257175" lvl="1" indent="-257175">
              <a:buFont typeface="Arial"/>
              <a:buChar char="•"/>
            </a:pPr>
            <a:r>
              <a:rPr lang="en-US" sz="2400" b="1" dirty="0">
                <a:latin typeface="Calibri"/>
                <a:cs typeface="Calibri"/>
              </a:rPr>
              <a:t>Credibility checks </a:t>
            </a:r>
            <a:r>
              <a:rPr lang="en-US" sz="2400" dirty="0">
                <a:latin typeface="Calibri"/>
                <a:cs typeface="Calibri"/>
              </a:rPr>
              <a:t>and enhancements (ECIT): context inclusion, interview guides, independent analyses, category participation rates, participant verification, expert opinions, theoretical agreement, detailing procedures </a:t>
            </a:r>
          </a:p>
          <a:p>
            <a:pPr marL="257175" lvl="1" indent="-257175">
              <a:buFont typeface="Arial"/>
              <a:buChar char="•"/>
            </a:pPr>
            <a:r>
              <a:rPr lang="en-US" sz="2400" b="1" dirty="0">
                <a:latin typeface="Calibri"/>
                <a:cs typeface="Calibri"/>
              </a:rPr>
              <a:t>Broadening scope </a:t>
            </a:r>
            <a:r>
              <a:rPr lang="en-US" sz="2400" dirty="0">
                <a:latin typeface="Calibri"/>
                <a:cs typeface="Calibri"/>
              </a:rPr>
              <a:t>from predetermined outcomes to personal growth, challenging assumptions, value transformation</a:t>
            </a:r>
          </a:p>
          <a:p>
            <a:pPr marL="257175" lvl="1" indent="-257175">
              <a:buFont typeface="Arial"/>
              <a:buChar char="•"/>
            </a:pPr>
            <a:r>
              <a:rPr lang="en-US" sz="2400" b="1" dirty="0">
                <a:latin typeface="Calibri"/>
                <a:cs typeface="Calibri"/>
              </a:rPr>
              <a:t>Expanded data collection </a:t>
            </a:r>
            <a:r>
              <a:rPr lang="en-US" sz="2400" dirty="0">
                <a:latin typeface="Calibri"/>
                <a:cs typeface="Calibri"/>
              </a:rPr>
              <a:t>involving journals, portfolios, autobiographical narratives</a:t>
            </a:r>
          </a:p>
          <a:p>
            <a:pPr marL="257175" lvl="1" indent="-257175">
              <a:buFont typeface="Arial"/>
              <a:buChar char="•"/>
            </a:pPr>
            <a:r>
              <a:rPr lang="en-US" sz="2400" dirty="0">
                <a:latin typeface="Calibri"/>
                <a:cs typeface="Calibri"/>
              </a:rPr>
              <a:t>Use of </a:t>
            </a:r>
            <a:r>
              <a:rPr lang="en-US" sz="2400" b="1" dirty="0">
                <a:latin typeface="Calibri"/>
                <a:cs typeface="Calibri"/>
              </a:rPr>
              <a:t>phenomenological and narrative analytic methods</a:t>
            </a:r>
          </a:p>
          <a:p>
            <a:pPr marL="257175" lvl="1" indent="-257175">
              <a:buFont typeface="Arial"/>
              <a:buChar char="•"/>
            </a:pPr>
            <a:endParaRPr lang="en-US" dirty="0"/>
          </a:p>
          <a:p>
            <a:pPr marL="257175" lvl="1" indent="-257175">
              <a:buFont typeface="Arial"/>
              <a:buChar char="•"/>
            </a:pPr>
            <a:endParaRPr lang="en-US" dirty="0"/>
          </a:p>
          <a:p>
            <a:endParaRPr lang="en-US" dirty="0"/>
          </a:p>
        </p:txBody>
      </p:sp>
    </p:spTree>
    <p:extLst>
      <p:ext uri="{BB962C8B-B14F-4D97-AF65-F5344CB8AC3E}">
        <p14:creationId xmlns:p14="http://schemas.microsoft.com/office/powerpoint/2010/main" val="12397140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055" y="113889"/>
            <a:ext cx="8911865" cy="2153046"/>
          </a:xfrm>
        </p:spPr>
        <p:txBody>
          <a:bodyPr>
            <a:noAutofit/>
          </a:bodyPr>
          <a:lstStyle/>
          <a:p>
            <a:r>
              <a:rPr lang="en-US" sz="4000" b="1" dirty="0">
                <a:solidFill>
                  <a:srgbClr val="5F278A"/>
                </a:solidFill>
                <a:latin typeface="Calibri"/>
                <a:cs typeface="Calibri"/>
              </a:rPr>
              <a:t>Bibliography Database</a:t>
            </a:r>
            <a:br>
              <a:rPr lang="en-US" sz="3000" b="1" dirty="0">
                <a:solidFill>
                  <a:srgbClr val="5F278A"/>
                </a:solidFill>
                <a:latin typeface="Calibri"/>
                <a:cs typeface="Calibri"/>
              </a:rPr>
            </a:br>
            <a:r>
              <a:rPr lang="en-US" sz="2400" dirty="0">
                <a:solidFill>
                  <a:srgbClr val="5F278A"/>
                </a:solidFill>
                <a:latin typeface="Calibri"/>
                <a:cs typeface="Calibri"/>
              </a:rPr>
              <a:t>Critical Incident Technique </a:t>
            </a:r>
            <a:br>
              <a:rPr lang="en-US" sz="2400" b="1" dirty="0">
                <a:solidFill>
                  <a:srgbClr val="5F278A"/>
                </a:solidFill>
                <a:latin typeface="Calibri"/>
                <a:cs typeface="Calibri"/>
              </a:rPr>
            </a:br>
            <a:r>
              <a:rPr lang="en-US" sz="2400" dirty="0">
                <a:solidFill>
                  <a:srgbClr val="5F278A"/>
                </a:solidFill>
                <a:latin typeface="Calibri"/>
                <a:cs typeface="Calibri"/>
              </a:rPr>
              <a:t>American Psychological Association Website</a:t>
            </a:r>
            <a:r>
              <a:rPr lang="en-US" sz="2400" i="1" dirty="0">
                <a:solidFill>
                  <a:srgbClr val="5F278A"/>
                </a:solidFill>
                <a:latin typeface="Calibri"/>
                <a:cs typeface="Calibri"/>
              </a:rPr>
              <a:t> </a:t>
            </a:r>
            <a:br>
              <a:rPr lang="en-US" sz="1800" dirty="0">
                <a:solidFill>
                  <a:srgbClr val="5F278A"/>
                </a:solidFill>
                <a:latin typeface="Calibri"/>
                <a:cs typeface="Calibri"/>
              </a:rPr>
            </a:br>
            <a:r>
              <a:rPr lang="en-US" sz="1800" dirty="0">
                <a:solidFill>
                  <a:srgbClr val="5F278A"/>
                </a:solidFill>
                <a:latin typeface="Calibri"/>
                <a:cs typeface="Calibri"/>
              </a:rPr>
              <a:t>Donated by Grace </a:t>
            </a:r>
            <a:r>
              <a:rPr lang="en-US" sz="1800" dirty="0" err="1">
                <a:solidFill>
                  <a:srgbClr val="5F278A"/>
                </a:solidFill>
                <a:latin typeface="Calibri"/>
                <a:cs typeface="Calibri"/>
              </a:rPr>
              <a:t>Fivars</a:t>
            </a:r>
            <a:r>
              <a:rPr lang="en-US" sz="1800" dirty="0">
                <a:solidFill>
                  <a:srgbClr val="5F278A"/>
                </a:solidFill>
                <a:latin typeface="Calibri"/>
                <a:cs typeface="Calibri"/>
              </a:rPr>
              <a:t> &amp; Robert Fitzpatrick </a:t>
            </a:r>
            <a:br>
              <a:rPr lang="en-US" sz="1800" dirty="0">
                <a:solidFill>
                  <a:srgbClr val="5F278A"/>
                </a:solidFill>
                <a:latin typeface="Calibri"/>
                <a:cs typeface="Calibri"/>
              </a:rPr>
            </a:br>
            <a:r>
              <a:rPr lang="en-US" sz="1800" dirty="0">
                <a:solidFill>
                  <a:srgbClr val="5F278A"/>
                </a:solidFill>
                <a:latin typeface="Calibri"/>
                <a:cs typeface="Calibri"/>
              </a:rPr>
              <a:t>American Institutes for Research  </a:t>
            </a:r>
          </a:p>
        </p:txBody>
      </p:sp>
      <p:sp>
        <p:nvSpPr>
          <p:cNvPr id="3" name="Content Placeholder 2"/>
          <p:cNvSpPr>
            <a:spLocks noGrp="1"/>
          </p:cNvSpPr>
          <p:nvPr>
            <p:ph idx="1"/>
          </p:nvPr>
        </p:nvSpPr>
        <p:spPr>
          <a:xfrm>
            <a:off x="842481" y="2434975"/>
            <a:ext cx="7253555" cy="3232613"/>
          </a:xfrm>
        </p:spPr>
        <p:txBody>
          <a:bodyPr>
            <a:normAutofit/>
          </a:bodyPr>
          <a:lstStyle/>
          <a:p>
            <a:r>
              <a:rPr lang="en-US" sz="2100" dirty="0">
                <a:latin typeface="Calibri"/>
                <a:cs typeface="Calibri"/>
              </a:rPr>
              <a:t>50 Years of research: Articles, Reports, books, professional papers, dissertations </a:t>
            </a:r>
          </a:p>
          <a:p>
            <a:r>
              <a:rPr lang="en-US" sz="2100" dirty="0">
                <a:latin typeface="Calibri"/>
                <a:cs typeface="Calibri"/>
              </a:rPr>
              <a:t>Over 300 pages</a:t>
            </a:r>
          </a:p>
          <a:p>
            <a:r>
              <a:rPr lang="en-US" sz="2100" dirty="0">
                <a:latin typeface="Calibri"/>
                <a:cs typeface="Calibri"/>
              </a:rPr>
              <a:t>Over 3000 references</a:t>
            </a:r>
          </a:p>
          <a:p>
            <a:r>
              <a:rPr lang="en-US" sz="2100" dirty="0">
                <a:latin typeface="Calibri"/>
                <a:cs typeface="Calibri"/>
              </a:rPr>
              <a:t>Updates implemented by American Psychological Association</a:t>
            </a:r>
          </a:p>
        </p:txBody>
      </p:sp>
    </p:spTree>
    <p:extLst>
      <p:ext uri="{BB962C8B-B14F-4D97-AF65-F5344CB8AC3E}">
        <p14:creationId xmlns:p14="http://schemas.microsoft.com/office/powerpoint/2010/main" val="8790523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1980"/>
            <a:ext cx="8229600" cy="648315"/>
          </a:xfrm>
        </p:spPr>
        <p:txBody>
          <a:bodyPr/>
          <a:lstStyle/>
          <a:p>
            <a:r>
              <a:rPr lang="en-US" sz="4000" b="1" dirty="0">
                <a:solidFill>
                  <a:srgbClr val="5F278A"/>
                </a:solidFill>
                <a:latin typeface="Calibri"/>
                <a:cs typeface="Calibri"/>
              </a:rPr>
              <a:t>Development of APA Ethics Code</a:t>
            </a:r>
          </a:p>
        </p:txBody>
      </p:sp>
      <p:sp>
        <p:nvSpPr>
          <p:cNvPr id="3" name="Content Placeholder 2"/>
          <p:cNvSpPr>
            <a:spLocks noGrp="1"/>
          </p:cNvSpPr>
          <p:nvPr>
            <p:ph idx="1"/>
          </p:nvPr>
        </p:nvSpPr>
        <p:spPr>
          <a:xfrm>
            <a:off x="457200" y="1109610"/>
            <a:ext cx="8229600" cy="5003514"/>
          </a:xfrm>
        </p:spPr>
        <p:txBody>
          <a:bodyPr>
            <a:normAutofit/>
          </a:bodyPr>
          <a:lstStyle/>
          <a:p>
            <a:r>
              <a:rPr lang="en-US" dirty="0">
                <a:latin typeface="Calibri"/>
                <a:cs typeface="Calibri"/>
              </a:rPr>
              <a:t>1947 Committee on Ethical Standards for Psychologists, chair Edward </a:t>
            </a:r>
            <a:r>
              <a:rPr lang="en-US" dirty="0" err="1">
                <a:latin typeface="Calibri"/>
                <a:cs typeface="Calibri"/>
              </a:rPr>
              <a:t>Tolman</a:t>
            </a:r>
            <a:endParaRPr lang="en-US" dirty="0">
              <a:latin typeface="Calibri"/>
              <a:cs typeface="Calibri"/>
            </a:endParaRPr>
          </a:p>
          <a:p>
            <a:r>
              <a:rPr lang="en-US" dirty="0">
                <a:latin typeface="Calibri"/>
                <a:cs typeface="Calibri"/>
              </a:rPr>
              <a:t>Choice of CIT as procedure</a:t>
            </a:r>
          </a:p>
          <a:p>
            <a:r>
              <a:rPr lang="en-US" dirty="0">
                <a:latin typeface="Calibri"/>
                <a:cs typeface="Calibri"/>
              </a:rPr>
              <a:t>APA members describe ethical actions, situations, and issues</a:t>
            </a:r>
          </a:p>
          <a:p>
            <a:r>
              <a:rPr lang="en-US" dirty="0">
                <a:latin typeface="Calibri"/>
                <a:cs typeface="Calibri"/>
              </a:rPr>
              <a:t>Second committee, chaired by Nicholas Hobbs, solicits 1000 ethical incidents</a:t>
            </a:r>
          </a:p>
          <a:p>
            <a:r>
              <a:rPr lang="en-US" dirty="0">
                <a:latin typeface="Calibri"/>
                <a:cs typeface="Calibri"/>
              </a:rPr>
              <a:t>Code based on incidents adopted in 1952</a:t>
            </a:r>
          </a:p>
          <a:p>
            <a:r>
              <a:rPr lang="en-US" dirty="0">
                <a:latin typeface="Calibri"/>
                <a:cs typeface="Calibri"/>
              </a:rPr>
              <a:t>Critical incidents of ethical challenge and actions used in subsequent revisions of code through 1992 and 2002</a:t>
            </a:r>
          </a:p>
          <a:p>
            <a:endParaRPr lang="en-US" dirty="0"/>
          </a:p>
        </p:txBody>
      </p:sp>
    </p:spTree>
    <p:extLst>
      <p:ext uri="{BB962C8B-B14F-4D97-AF65-F5344CB8AC3E}">
        <p14:creationId xmlns:p14="http://schemas.microsoft.com/office/powerpoint/2010/main" val="22938259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splay in a store&#10;&#10;Description automatically generated">
            <a:extLst>
              <a:ext uri="{FF2B5EF4-FFF2-40B4-BE49-F238E27FC236}">
                <a16:creationId xmlns:a16="http://schemas.microsoft.com/office/drawing/2014/main" id="{5FE3BF4E-37D0-6C4E-ACF8-099560840BBE}"/>
              </a:ext>
            </a:extLst>
          </p:cNvPr>
          <p:cNvPicPr>
            <a:picLocks noGrp="1" noChangeAspect="1"/>
          </p:cNvPicPr>
          <p:nvPr>
            <p:ph idx="1"/>
          </p:nvPr>
        </p:nvPicPr>
        <p:blipFill>
          <a:blip r:embed="rId2"/>
          <a:stretch>
            <a:fillRect/>
          </a:stretch>
        </p:blipFill>
        <p:spPr>
          <a:xfrm>
            <a:off x="1750030" y="1839073"/>
            <a:ext cx="5643939" cy="4232954"/>
          </a:xfrm>
        </p:spPr>
      </p:pic>
      <p:sp>
        <p:nvSpPr>
          <p:cNvPr id="6" name="Rectangle 5">
            <a:extLst>
              <a:ext uri="{FF2B5EF4-FFF2-40B4-BE49-F238E27FC236}">
                <a16:creationId xmlns:a16="http://schemas.microsoft.com/office/drawing/2014/main" id="{FD94B33B-4DE8-F843-B478-63E6E12A7C28}"/>
              </a:ext>
            </a:extLst>
          </p:cNvPr>
          <p:cNvSpPr/>
          <p:nvPr/>
        </p:nvSpPr>
        <p:spPr>
          <a:xfrm>
            <a:off x="267128" y="192909"/>
            <a:ext cx="8537825" cy="1323439"/>
          </a:xfrm>
          <a:prstGeom prst="rect">
            <a:avLst/>
          </a:prstGeom>
        </p:spPr>
        <p:txBody>
          <a:bodyPr wrap="square">
            <a:spAutoFit/>
          </a:bodyPr>
          <a:lstStyle/>
          <a:p>
            <a:pPr algn="ctr"/>
            <a:r>
              <a:rPr lang="en-US" sz="3200" b="1" dirty="0">
                <a:solidFill>
                  <a:srgbClr val="5F278A"/>
                </a:solidFill>
                <a:latin typeface="Oswald"/>
              </a:rPr>
              <a:t>Archives of the History of American Psychology</a:t>
            </a:r>
          </a:p>
          <a:p>
            <a:pPr algn="ctr"/>
            <a:r>
              <a:rPr lang="en-US" sz="2400" dirty="0">
                <a:solidFill>
                  <a:srgbClr val="5F278A"/>
                </a:solidFill>
              </a:rPr>
              <a:t>Cummings Center for the History of Psychology</a:t>
            </a:r>
          </a:p>
          <a:p>
            <a:pPr algn="ctr"/>
            <a:r>
              <a:rPr lang="en-US" sz="2400" b="0" i="0" dirty="0">
                <a:solidFill>
                  <a:srgbClr val="5F278A"/>
                </a:solidFill>
                <a:effectLst/>
                <a:latin typeface="Oswald"/>
              </a:rPr>
              <a:t>University of Akron</a:t>
            </a:r>
          </a:p>
        </p:txBody>
      </p:sp>
    </p:spTree>
    <p:extLst>
      <p:ext uri="{BB962C8B-B14F-4D97-AF65-F5344CB8AC3E}">
        <p14:creationId xmlns:p14="http://schemas.microsoft.com/office/powerpoint/2010/main" val="5894537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text on a white background&#10;&#10;Description automatically generated">
            <a:extLst>
              <a:ext uri="{FF2B5EF4-FFF2-40B4-BE49-F238E27FC236}">
                <a16:creationId xmlns:a16="http://schemas.microsoft.com/office/drawing/2014/main" id="{C5E5C08C-CD56-384C-8442-63116A82231E}"/>
              </a:ext>
            </a:extLst>
          </p:cNvPr>
          <p:cNvPicPr>
            <a:picLocks noGrp="1" noChangeAspect="1"/>
          </p:cNvPicPr>
          <p:nvPr>
            <p:ph idx="1"/>
          </p:nvPr>
        </p:nvPicPr>
        <p:blipFill>
          <a:blip r:embed="rId2"/>
          <a:stretch>
            <a:fillRect/>
          </a:stretch>
        </p:blipFill>
        <p:spPr>
          <a:xfrm>
            <a:off x="2205635" y="272265"/>
            <a:ext cx="4732729" cy="6313470"/>
          </a:xfrm>
        </p:spPr>
      </p:pic>
    </p:spTree>
    <p:extLst>
      <p:ext uri="{BB962C8B-B14F-4D97-AF65-F5344CB8AC3E}">
        <p14:creationId xmlns:p14="http://schemas.microsoft.com/office/powerpoint/2010/main" val="39430376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a16="http://schemas.microsoft.com/office/drawing/2014/main" id="{10FCA619-2923-D745-9EA7-1F59EDE8B41E}"/>
              </a:ext>
            </a:extLst>
          </p:cNvPr>
          <p:cNvPicPr>
            <a:picLocks noGrp="1" noChangeAspect="1"/>
          </p:cNvPicPr>
          <p:nvPr>
            <p:ph idx="1"/>
          </p:nvPr>
        </p:nvPicPr>
        <p:blipFill>
          <a:blip r:embed="rId2"/>
          <a:stretch>
            <a:fillRect/>
          </a:stretch>
        </p:blipFill>
        <p:spPr>
          <a:xfrm rot="5400000">
            <a:off x="1220044" y="992077"/>
            <a:ext cx="6703912" cy="5027934"/>
          </a:xfrm>
        </p:spPr>
      </p:pic>
    </p:spTree>
    <p:extLst>
      <p:ext uri="{BB962C8B-B14F-4D97-AF65-F5344CB8AC3E}">
        <p14:creationId xmlns:p14="http://schemas.microsoft.com/office/powerpoint/2010/main" val="20235085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 up of text on a white background&#10;&#10;Description automatically generated">
            <a:extLst>
              <a:ext uri="{FF2B5EF4-FFF2-40B4-BE49-F238E27FC236}">
                <a16:creationId xmlns:a16="http://schemas.microsoft.com/office/drawing/2014/main" id="{997D59E8-3C41-8D40-AF93-63BE5B4969F9}"/>
              </a:ext>
            </a:extLst>
          </p:cNvPr>
          <p:cNvPicPr>
            <a:picLocks noGrp="1" noChangeAspect="1"/>
          </p:cNvPicPr>
          <p:nvPr>
            <p:ph idx="1"/>
          </p:nvPr>
        </p:nvPicPr>
        <p:blipFill>
          <a:blip r:embed="rId2"/>
          <a:stretch>
            <a:fillRect/>
          </a:stretch>
        </p:blipFill>
        <p:spPr>
          <a:xfrm rot="5400000">
            <a:off x="2601648" y="860115"/>
            <a:ext cx="6854726" cy="5141044"/>
          </a:xfrm>
        </p:spPr>
      </p:pic>
      <p:sp>
        <p:nvSpPr>
          <p:cNvPr id="7" name="TextBox 6">
            <a:extLst>
              <a:ext uri="{FF2B5EF4-FFF2-40B4-BE49-F238E27FC236}">
                <a16:creationId xmlns:a16="http://schemas.microsoft.com/office/drawing/2014/main" id="{87005D63-C660-2F4D-BF11-EB3E92974533}"/>
              </a:ext>
            </a:extLst>
          </p:cNvPr>
          <p:cNvSpPr txBox="1"/>
          <p:nvPr/>
        </p:nvSpPr>
        <p:spPr>
          <a:xfrm>
            <a:off x="192774" y="221064"/>
            <a:ext cx="3265715" cy="2277547"/>
          </a:xfrm>
          <a:prstGeom prst="rect">
            <a:avLst/>
          </a:prstGeom>
          <a:noFill/>
        </p:spPr>
        <p:txBody>
          <a:bodyPr wrap="square" rtlCol="0">
            <a:spAutoFit/>
          </a:bodyPr>
          <a:lstStyle/>
          <a:p>
            <a:pPr algn="ctr"/>
            <a:r>
              <a:rPr lang="en-US" sz="3600" b="1" dirty="0">
                <a:solidFill>
                  <a:srgbClr val="5F278A"/>
                </a:solidFill>
              </a:rPr>
              <a:t>Quality of Life </a:t>
            </a:r>
          </a:p>
          <a:p>
            <a:pPr algn="ctr"/>
            <a:r>
              <a:rPr lang="en-US" sz="3600" b="1" dirty="0">
                <a:solidFill>
                  <a:srgbClr val="5F278A"/>
                </a:solidFill>
              </a:rPr>
              <a:t>Factors </a:t>
            </a:r>
          </a:p>
          <a:p>
            <a:pPr algn="ctr">
              <a:spcBef>
                <a:spcPts val="1800"/>
              </a:spcBef>
            </a:pPr>
            <a:r>
              <a:rPr lang="en-US" sz="2000" b="1" dirty="0">
                <a:solidFill>
                  <a:srgbClr val="5F278A"/>
                </a:solidFill>
              </a:rPr>
              <a:t>w/ illustrative quotations </a:t>
            </a:r>
          </a:p>
          <a:p>
            <a:pPr algn="ctr">
              <a:spcBef>
                <a:spcPts val="1800"/>
              </a:spcBef>
            </a:pPr>
            <a:r>
              <a:rPr lang="en-US" sz="2000" b="1" dirty="0">
                <a:solidFill>
                  <a:srgbClr val="5F278A"/>
                </a:solidFill>
              </a:rPr>
              <a:t>from CIT data</a:t>
            </a:r>
          </a:p>
        </p:txBody>
      </p:sp>
    </p:spTree>
    <p:extLst>
      <p:ext uri="{BB962C8B-B14F-4D97-AF65-F5344CB8AC3E}">
        <p14:creationId xmlns:p14="http://schemas.microsoft.com/office/powerpoint/2010/main" val="39975831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7877"/>
            <a:ext cx="8229600" cy="578644"/>
          </a:xfrm>
        </p:spPr>
        <p:txBody>
          <a:bodyPr>
            <a:noAutofit/>
          </a:bodyPr>
          <a:lstStyle/>
          <a:p>
            <a:pPr>
              <a:defRPr/>
            </a:pPr>
            <a:r>
              <a:rPr lang="en-US" sz="4000" b="1" dirty="0">
                <a:solidFill>
                  <a:srgbClr val="5F278A"/>
                </a:solidFill>
                <a:latin typeface="Calibri"/>
                <a:cs typeface="Calibri"/>
              </a:rPr>
              <a:t>The Qualitative “Revolution”</a:t>
            </a:r>
          </a:p>
        </p:txBody>
      </p:sp>
      <p:sp>
        <p:nvSpPr>
          <p:cNvPr id="29698" name="Content Placeholder 2"/>
          <p:cNvSpPr>
            <a:spLocks noGrp="1"/>
          </p:cNvSpPr>
          <p:nvPr>
            <p:ph idx="1"/>
          </p:nvPr>
        </p:nvSpPr>
        <p:spPr>
          <a:xfrm>
            <a:off x="166688" y="1282263"/>
            <a:ext cx="8848725" cy="4626810"/>
          </a:xfrm>
        </p:spPr>
        <p:txBody>
          <a:bodyPr>
            <a:normAutofit/>
          </a:bodyPr>
          <a:lstStyle/>
          <a:p>
            <a:r>
              <a:rPr lang="en-US" sz="1800" dirty="0">
                <a:latin typeface="Calibri" charset="0"/>
                <a:ea typeface="ＭＳ Ｐゴシック" charset="0"/>
                <a:cs typeface="ＭＳ Ｐゴシック" charset="0"/>
              </a:rPr>
              <a:t>Sociology, anthropology, history, and humanities 1970-1990</a:t>
            </a:r>
          </a:p>
          <a:p>
            <a:r>
              <a:rPr lang="en-US" sz="1800" dirty="0">
                <a:latin typeface="Calibri" charset="0"/>
                <a:ea typeface="ＭＳ Ｐゴシック" charset="0"/>
                <a:cs typeface="ＭＳ Ｐゴシック" charset="0"/>
              </a:rPr>
              <a:t>Psychology a late comer—mid 1990s</a:t>
            </a:r>
          </a:p>
          <a:p>
            <a:r>
              <a:rPr lang="en-US" sz="1800" dirty="0">
                <a:latin typeface="Calibri" charset="0"/>
                <a:ea typeface="ＭＳ Ｐゴシック" charset="0"/>
                <a:cs typeface="ＭＳ Ｐゴシック" charset="0"/>
              </a:rPr>
              <a:t>Philosophical (epistemological, ontological) and scientific rationales not the driving force</a:t>
            </a:r>
          </a:p>
          <a:p>
            <a:r>
              <a:rPr lang="en-US" sz="1800" dirty="0">
                <a:latin typeface="Calibri" charset="0"/>
                <a:ea typeface="ＭＳ Ｐゴシック" charset="0"/>
                <a:cs typeface="ＭＳ Ｐゴシック" charset="0"/>
              </a:rPr>
              <a:t>Politically sensitive social and practical problems drive revolution</a:t>
            </a:r>
          </a:p>
          <a:p>
            <a:pPr lvl="1"/>
            <a:r>
              <a:rPr lang="en-US" sz="1800" dirty="0">
                <a:latin typeface="Calibri" charset="0"/>
                <a:ea typeface="ＭＳ Ｐゴシック" charset="0"/>
              </a:rPr>
              <a:t>Marginalized ethnicities in sociology</a:t>
            </a:r>
          </a:p>
          <a:p>
            <a:pPr lvl="1"/>
            <a:r>
              <a:rPr lang="en-US" sz="1800" dirty="0">
                <a:latin typeface="Calibri" charset="0"/>
                <a:ea typeface="ＭＳ Ｐゴシック" charset="0"/>
              </a:rPr>
              <a:t>3</a:t>
            </a:r>
            <a:r>
              <a:rPr lang="en-US" sz="1800" baseline="30000" dirty="0">
                <a:latin typeface="Calibri" charset="0"/>
                <a:ea typeface="ＭＳ Ｐゴシック" charset="0"/>
              </a:rPr>
              <a:t>rd</a:t>
            </a:r>
            <a:r>
              <a:rPr lang="en-US" sz="1800" dirty="0">
                <a:latin typeface="Calibri" charset="0"/>
                <a:ea typeface="ＭＳ Ｐゴシック" charset="0"/>
              </a:rPr>
              <a:t> and 4</a:t>
            </a:r>
            <a:r>
              <a:rPr lang="en-US" sz="1800" baseline="30000" dirty="0">
                <a:latin typeface="Calibri" charset="0"/>
                <a:ea typeface="ＭＳ Ｐゴシック" charset="0"/>
              </a:rPr>
              <a:t>th</a:t>
            </a:r>
            <a:r>
              <a:rPr lang="en-US" sz="1800" dirty="0">
                <a:latin typeface="Calibri" charset="0"/>
                <a:ea typeface="ＭＳ Ｐゴシック" charset="0"/>
              </a:rPr>
              <a:t> world peoples in anthropology</a:t>
            </a:r>
          </a:p>
          <a:p>
            <a:pPr lvl="1"/>
            <a:r>
              <a:rPr lang="en-US" sz="1800" dirty="0">
                <a:latin typeface="Calibri" charset="0"/>
                <a:ea typeface="ＭＳ Ｐゴシック" charset="0"/>
              </a:rPr>
              <a:t>Feminism</a:t>
            </a:r>
          </a:p>
          <a:p>
            <a:pPr lvl="1"/>
            <a:r>
              <a:rPr lang="en-US" sz="1800" dirty="0">
                <a:latin typeface="Calibri" charset="0"/>
                <a:ea typeface="ＭＳ Ｐゴシック" charset="0"/>
              </a:rPr>
              <a:t>Practice areas: Counseling, education, nursing, social service</a:t>
            </a:r>
          </a:p>
          <a:p>
            <a:r>
              <a:rPr lang="en-US" sz="1800" dirty="0">
                <a:latin typeface="Calibri" charset="0"/>
                <a:ea typeface="ＭＳ Ｐゴシック" charset="0"/>
                <a:cs typeface="ＭＳ Ｐゴシック" charset="0"/>
              </a:rPr>
              <a:t>Humanistic psychology:  Human science methods based on phenomenology and existentialism (Giorgi), grounded theory (Rennie), and consensual qualitative research (Hill) but limited to counseling research</a:t>
            </a:r>
          </a:p>
          <a:p>
            <a:endParaRPr lang="en-US" sz="1800"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19897123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Content Placeholder 2">
            <a:extLst>
              <a:ext uri="{FF2B5EF4-FFF2-40B4-BE49-F238E27FC236}">
                <a16:creationId xmlns:a16="http://schemas.microsoft.com/office/drawing/2014/main" id="{D1E49FCB-09AA-7144-9DD6-1E438940C5A7}"/>
              </a:ext>
            </a:extLst>
          </p:cNvPr>
          <p:cNvSpPr>
            <a:spLocks noGrp="1"/>
          </p:cNvSpPr>
          <p:nvPr>
            <p:ph idx="1"/>
          </p:nvPr>
        </p:nvSpPr>
        <p:spPr>
          <a:xfrm>
            <a:off x="246184" y="530887"/>
            <a:ext cx="8651632" cy="6248400"/>
          </a:xfrm>
        </p:spPr>
        <p:txBody>
          <a:bodyPr>
            <a:normAutofit/>
          </a:bodyPr>
          <a:lstStyle/>
          <a:p>
            <a:pPr>
              <a:lnSpc>
                <a:spcPts val="3500"/>
              </a:lnSpc>
              <a:spcBef>
                <a:spcPts val="200"/>
              </a:spcBef>
            </a:pPr>
            <a:endParaRPr lang="en-US" altLang="en-US" sz="2100" b="1" dirty="0">
              <a:ea typeface="ＭＳ Ｐゴシック" panose="020B0600070205080204" pitchFamily="34" charset="-128"/>
            </a:endParaRPr>
          </a:p>
          <a:p>
            <a:pPr>
              <a:lnSpc>
                <a:spcPts val="3500"/>
              </a:lnSpc>
              <a:spcBef>
                <a:spcPts val="0"/>
              </a:spcBef>
            </a:pPr>
            <a:r>
              <a:rPr lang="en-US" altLang="en-US" sz="2100" b="1" dirty="0">
                <a:ea typeface="ＭＳ Ｐゴシック" panose="020B0600070205080204" pitchFamily="34" charset="-128"/>
              </a:rPr>
              <a:t>Social Psychology </a:t>
            </a:r>
            <a:r>
              <a:rPr lang="en-US" altLang="en-US" sz="1600" dirty="0">
                <a:ea typeface="ＭＳ Ｐゴシック" panose="020B0600070205080204" pitchFamily="34" charset="-128"/>
              </a:rPr>
              <a:t>(Marecek, Fine, and Kidder, 1997)</a:t>
            </a:r>
          </a:p>
          <a:p>
            <a:pPr>
              <a:lnSpc>
                <a:spcPts val="3500"/>
              </a:lnSpc>
              <a:spcBef>
                <a:spcPts val="0"/>
              </a:spcBef>
            </a:pPr>
            <a:r>
              <a:rPr lang="en-US" altLang="en-US" sz="2100" b="1" dirty="0">
                <a:ea typeface="ＭＳ Ｐゴシック" panose="020B0600070205080204" pitchFamily="34" charset="-128"/>
              </a:rPr>
              <a:t>Industrial-Organizational Psychology </a:t>
            </a:r>
            <a:r>
              <a:rPr lang="en-US" altLang="en-US" sz="1600" dirty="0">
                <a:ea typeface="ＭＳ Ｐゴシック" panose="020B0600070205080204" pitchFamily="34" charset="-128"/>
              </a:rPr>
              <a:t>(Cassell and Symon, 2006)</a:t>
            </a:r>
          </a:p>
          <a:p>
            <a:pPr>
              <a:lnSpc>
                <a:spcPts val="3500"/>
              </a:lnSpc>
              <a:spcBef>
                <a:spcPts val="0"/>
              </a:spcBef>
            </a:pPr>
            <a:r>
              <a:rPr lang="en-US" altLang="en-US" sz="2100" b="1" dirty="0">
                <a:ea typeface="ＭＳ Ｐゴシック" panose="020B0600070205080204" pitchFamily="34" charset="-128"/>
              </a:rPr>
              <a:t>Counseling Psychology </a:t>
            </a:r>
            <a:r>
              <a:rPr lang="en-US" altLang="en-US" sz="1600" dirty="0">
                <a:ea typeface="ＭＳ Ｐゴシック" panose="020B0600070205080204" pitchFamily="34" charset="-128"/>
              </a:rPr>
              <a:t>(Hoyt and </a:t>
            </a:r>
            <a:r>
              <a:rPr lang="en-US" altLang="en-US" sz="1600" dirty="0" err="1">
                <a:ea typeface="ＭＳ Ｐゴシック" panose="020B0600070205080204" pitchFamily="34" charset="-128"/>
              </a:rPr>
              <a:t>Bhati</a:t>
            </a:r>
            <a:r>
              <a:rPr lang="en-US" altLang="en-US" sz="1600" dirty="0">
                <a:ea typeface="ＭＳ Ｐゴシック" panose="020B0600070205080204" pitchFamily="34" charset="-128"/>
              </a:rPr>
              <a:t>, 2007)</a:t>
            </a:r>
          </a:p>
          <a:p>
            <a:pPr>
              <a:lnSpc>
                <a:spcPts val="3500"/>
              </a:lnSpc>
              <a:spcBef>
                <a:spcPts val="0"/>
              </a:spcBef>
            </a:pPr>
            <a:r>
              <a:rPr lang="en-US" altLang="en-US" sz="2100" b="1" dirty="0">
                <a:ea typeface="ＭＳ Ｐゴシック" panose="020B0600070205080204" pitchFamily="34" charset="-128"/>
              </a:rPr>
              <a:t>Educational Psychology </a:t>
            </a:r>
            <a:r>
              <a:rPr lang="en-US" altLang="en-US" sz="1600" dirty="0">
                <a:ea typeface="ＭＳ Ｐゴシック" panose="020B0600070205080204" pitchFamily="34" charset="-128"/>
              </a:rPr>
              <a:t>(Chase and Villella, 2004)</a:t>
            </a:r>
          </a:p>
          <a:p>
            <a:pPr>
              <a:lnSpc>
                <a:spcPts val="3500"/>
              </a:lnSpc>
              <a:spcBef>
                <a:spcPts val="0"/>
              </a:spcBef>
            </a:pPr>
            <a:r>
              <a:rPr lang="en-US" altLang="en-US" sz="2100" b="1" dirty="0">
                <a:ea typeface="ＭＳ Ｐゴシック" panose="020B0600070205080204" pitchFamily="34" charset="-128"/>
              </a:rPr>
              <a:t>School Psychology</a:t>
            </a:r>
            <a:r>
              <a:rPr lang="en-US" altLang="en-US" sz="2600" b="1" dirty="0">
                <a:ea typeface="ＭＳ Ｐゴシック" panose="020B0600070205080204" pitchFamily="34" charset="-128"/>
              </a:rPr>
              <a:t> </a:t>
            </a:r>
            <a:r>
              <a:rPr lang="en-US" altLang="en-US" sz="1600" dirty="0">
                <a:ea typeface="ＭＳ Ｐゴシック" panose="020B0600070205080204" pitchFamily="34" charset="-128"/>
              </a:rPr>
              <a:t>(Michell, 2004)</a:t>
            </a:r>
            <a:endParaRPr lang="en-US" altLang="en-US" sz="1600" b="1" dirty="0">
              <a:ea typeface="ＭＳ Ｐゴシック" panose="020B0600070205080204" pitchFamily="34" charset="-128"/>
            </a:endParaRPr>
          </a:p>
          <a:p>
            <a:pPr>
              <a:lnSpc>
                <a:spcPts val="3500"/>
              </a:lnSpc>
              <a:spcBef>
                <a:spcPts val="0"/>
              </a:spcBef>
            </a:pPr>
            <a:r>
              <a:rPr lang="en-US" altLang="en-US" sz="2100" b="1" dirty="0">
                <a:ea typeface="ＭＳ Ｐゴシック" panose="020B0600070205080204" pitchFamily="34" charset="-128"/>
              </a:rPr>
              <a:t>Clinical Child Psychology</a:t>
            </a:r>
            <a:r>
              <a:rPr lang="en-US" altLang="en-US" sz="2100" dirty="0">
                <a:ea typeface="ＭＳ Ｐゴシック" panose="020B0600070205080204" pitchFamily="34" charset="-128"/>
              </a:rPr>
              <a:t> </a:t>
            </a:r>
            <a:r>
              <a:rPr lang="en-US" altLang="en-US" sz="1600" dirty="0">
                <a:ea typeface="ＭＳ Ｐゴシック" panose="020B0600070205080204" pitchFamily="34" charset="-128"/>
              </a:rPr>
              <a:t>(</a:t>
            </a:r>
            <a:r>
              <a:rPr lang="en-US" altLang="en-US" sz="1600" dirty="0" err="1">
                <a:ea typeface="ＭＳ Ｐゴシック" panose="020B0600070205080204" pitchFamily="34" charset="-128"/>
              </a:rPr>
              <a:t>Krahn</a:t>
            </a:r>
            <a:r>
              <a:rPr lang="en-US" altLang="en-US" sz="1600" dirty="0">
                <a:ea typeface="ＭＳ Ｐゴシック" panose="020B0600070205080204" pitchFamily="34" charset="-128"/>
              </a:rPr>
              <a:t>, </a:t>
            </a:r>
            <a:r>
              <a:rPr lang="en-US" altLang="en-US" sz="1600" dirty="0" err="1">
                <a:ea typeface="ＭＳ Ｐゴシック" panose="020B0600070205080204" pitchFamily="34" charset="-128"/>
              </a:rPr>
              <a:t>Holn</a:t>
            </a:r>
            <a:r>
              <a:rPr lang="en-US" altLang="en-US" sz="1600" dirty="0">
                <a:ea typeface="ＭＳ Ｐゴシック" panose="020B0600070205080204" pitchFamily="34" charset="-128"/>
              </a:rPr>
              <a:t>, Kime,1995)</a:t>
            </a:r>
            <a:endParaRPr lang="en-US" altLang="en-US" sz="1600" b="1" dirty="0">
              <a:ea typeface="ＭＳ Ｐゴシック" panose="020B0600070205080204" pitchFamily="34" charset="-128"/>
            </a:endParaRPr>
          </a:p>
          <a:p>
            <a:pPr>
              <a:lnSpc>
                <a:spcPts val="3500"/>
              </a:lnSpc>
              <a:spcBef>
                <a:spcPts val="0"/>
              </a:spcBef>
            </a:pPr>
            <a:r>
              <a:rPr lang="en-US" altLang="en-US" sz="2100" b="1" dirty="0">
                <a:ea typeface="ＭＳ Ｐゴシック" panose="020B0600070205080204" pitchFamily="34" charset="-128"/>
              </a:rPr>
              <a:t>Health Psychology </a:t>
            </a:r>
            <a:r>
              <a:rPr lang="en-US" altLang="en-US" sz="1600" dirty="0">
                <a:ea typeface="ＭＳ Ｐゴシック" panose="020B0600070205080204" pitchFamily="34" charset="-128"/>
              </a:rPr>
              <a:t>(Dickson-Swift, et al, 2007; Yardley, 2000)</a:t>
            </a:r>
          </a:p>
          <a:p>
            <a:pPr>
              <a:lnSpc>
                <a:spcPts val="3500"/>
              </a:lnSpc>
              <a:spcBef>
                <a:spcPts val="0"/>
              </a:spcBef>
            </a:pPr>
            <a:r>
              <a:rPr lang="en-US" altLang="en-US" sz="2100" b="1" dirty="0">
                <a:ea typeface="ＭＳ Ｐゴシック" panose="020B0600070205080204" pitchFamily="34" charset="-128"/>
              </a:rPr>
              <a:t>Cultural and Multicultural Psychology </a:t>
            </a:r>
            <a:r>
              <a:rPr lang="en-US" altLang="en-US" sz="1600" dirty="0">
                <a:ea typeface="ＭＳ Ｐゴシック" panose="020B0600070205080204" pitchFamily="34" charset="-128"/>
              </a:rPr>
              <a:t>(Ratner, 2008; Ponterotto, 2002)</a:t>
            </a:r>
          </a:p>
          <a:p>
            <a:pPr>
              <a:lnSpc>
                <a:spcPts val="3500"/>
              </a:lnSpc>
              <a:spcBef>
                <a:spcPts val="0"/>
              </a:spcBef>
            </a:pPr>
            <a:r>
              <a:rPr lang="en-US" altLang="en-US" sz="2000" b="1" dirty="0">
                <a:ea typeface="ＭＳ Ｐゴシック" panose="020B0600070205080204" pitchFamily="34" charset="-128"/>
              </a:rPr>
              <a:t>Evaluation Psychology </a:t>
            </a:r>
            <a:r>
              <a:rPr lang="en-US" altLang="en-US" sz="1400" dirty="0">
                <a:ea typeface="ＭＳ Ｐゴシック" panose="020B0600070205080204" pitchFamily="34" charset="-128"/>
              </a:rPr>
              <a:t>(Mark, 2002)</a:t>
            </a:r>
          </a:p>
          <a:p>
            <a:pPr>
              <a:lnSpc>
                <a:spcPts val="3500"/>
              </a:lnSpc>
              <a:spcBef>
                <a:spcPts val="0"/>
              </a:spcBef>
            </a:pPr>
            <a:r>
              <a:rPr lang="en-US" altLang="en-US" sz="2000" b="1" dirty="0">
                <a:ea typeface="ＭＳ Ｐゴシック" panose="020B0600070205080204" pitchFamily="34" charset="-128"/>
              </a:rPr>
              <a:t>Sport Psychology </a:t>
            </a:r>
            <a:r>
              <a:rPr lang="en-US" altLang="en-US" sz="1400" dirty="0">
                <a:ea typeface="ＭＳ Ｐゴシック" panose="020B0600070205080204" pitchFamily="34" charset="-128"/>
              </a:rPr>
              <a:t>(Weinberg and Gould, 2009)</a:t>
            </a:r>
          </a:p>
          <a:p>
            <a:pPr>
              <a:lnSpc>
                <a:spcPts val="3500"/>
              </a:lnSpc>
              <a:spcBef>
                <a:spcPts val="0"/>
              </a:spcBef>
            </a:pPr>
            <a:r>
              <a:rPr lang="en-US" altLang="en-US" sz="2000" b="1" dirty="0">
                <a:ea typeface="ＭＳ Ｐゴシック" panose="020B0600070205080204" pitchFamily="34" charset="-128"/>
              </a:rPr>
              <a:t>Professional Psychology </a:t>
            </a:r>
            <a:r>
              <a:rPr lang="en-US" altLang="en-US" sz="1400" dirty="0">
                <a:ea typeface="ＭＳ Ｐゴシック" panose="020B0600070205080204" pitchFamily="34" charset="-128"/>
              </a:rPr>
              <a:t>(Goldman, 1993)</a:t>
            </a:r>
          </a:p>
          <a:p>
            <a:pPr>
              <a:lnSpc>
                <a:spcPts val="3500"/>
              </a:lnSpc>
              <a:spcBef>
                <a:spcPts val="0"/>
              </a:spcBef>
            </a:pPr>
            <a:r>
              <a:rPr lang="en-US" altLang="en-US" sz="2000" b="1" dirty="0">
                <a:ea typeface="ＭＳ Ｐゴシック" panose="020B0600070205080204" pitchFamily="34" charset="-128"/>
              </a:rPr>
              <a:t>Health Care Systems </a:t>
            </a:r>
            <a:r>
              <a:rPr lang="en-US" altLang="en-US" sz="1400" dirty="0">
                <a:ea typeface="ＭＳ Ｐゴシック" panose="020B0600070205080204" pitchFamily="34" charset="-128"/>
              </a:rPr>
              <a:t>(Hodges, Hernandez, Pinto, </a:t>
            </a:r>
            <a:r>
              <a:rPr lang="en-US" altLang="en-US" sz="1400" dirty="0" err="1">
                <a:ea typeface="ＭＳ Ｐゴシック" panose="020B0600070205080204" pitchFamily="34" charset="-128"/>
              </a:rPr>
              <a:t>Uzzell</a:t>
            </a:r>
            <a:r>
              <a:rPr lang="en-US" altLang="en-US" sz="1400" dirty="0">
                <a:ea typeface="ＭＳ Ｐゴシック" panose="020B0600070205080204" pitchFamily="34" charset="-128"/>
              </a:rPr>
              <a:t>, 2007) </a:t>
            </a:r>
          </a:p>
          <a:p>
            <a:pPr>
              <a:lnSpc>
                <a:spcPts val="3500"/>
              </a:lnSpc>
              <a:buFont typeface="Arial" panose="020B0604020202020204" pitchFamily="34" charset="0"/>
              <a:buNone/>
            </a:pPr>
            <a:endParaRPr lang="en-US" altLang="en-US" sz="2300" dirty="0">
              <a:ea typeface="ＭＳ Ｐゴシック" panose="020B0600070205080204" pitchFamily="34" charset="-128"/>
            </a:endParaRPr>
          </a:p>
        </p:txBody>
      </p:sp>
      <p:sp>
        <p:nvSpPr>
          <p:cNvPr id="97282" name="Rectangle 3">
            <a:extLst>
              <a:ext uri="{FF2B5EF4-FFF2-40B4-BE49-F238E27FC236}">
                <a16:creationId xmlns:a16="http://schemas.microsoft.com/office/drawing/2014/main" id="{BF590CBE-EE7F-8741-980C-E202AEE5C3A9}"/>
              </a:ext>
            </a:extLst>
          </p:cNvPr>
          <p:cNvSpPr>
            <a:spLocks noChangeArrowheads="1"/>
          </p:cNvSpPr>
          <p:nvPr/>
        </p:nvSpPr>
        <p:spPr bwMode="auto">
          <a:xfrm>
            <a:off x="0" y="152400"/>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3200" b="1" dirty="0">
                <a:solidFill>
                  <a:srgbClr val="5F278A"/>
                </a:solidFill>
              </a:rPr>
              <a:t>Spread of Qualitative Methods</a:t>
            </a:r>
          </a:p>
          <a:p>
            <a:pPr algn="ctr" eaLnBrk="1" hangingPunct="1"/>
            <a:r>
              <a:rPr lang="en-US" altLang="en-US" dirty="0">
                <a:solidFill>
                  <a:srgbClr val="5F278A"/>
                </a:solidFill>
              </a:rPr>
              <a:t> </a:t>
            </a:r>
            <a:r>
              <a:rPr lang="en-US" altLang="en-US" sz="1800" dirty="0">
                <a:solidFill>
                  <a:srgbClr val="5F278A"/>
                </a:solidFill>
              </a:rPr>
              <a:t>(1990-present)</a:t>
            </a:r>
          </a:p>
        </p:txBody>
      </p:sp>
    </p:spTree>
    <p:extLst>
      <p:ext uri="{BB962C8B-B14F-4D97-AF65-F5344CB8AC3E}">
        <p14:creationId xmlns:p14="http://schemas.microsoft.com/office/powerpoint/2010/main" val="452526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3BB84328-0E32-3544-855B-218B7499C7E2}"/>
              </a:ext>
            </a:extLst>
          </p:cNvPr>
          <p:cNvSpPr>
            <a:spLocks noGrp="1"/>
          </p:cNvSpPr>
          <p:nvPr>
            <p:ph type="title"/>
          </p:nvPr>
        </p:nvSpPr>
        <p:spPr>
          <a:xfrm>
            <a:off x="457200" y="0"/>
            <a:ext cx="8229600" cy="1143000"/>
          </a:xfrm>
        </p:spPr>
        <p:txBody>
          <a:bodyPr/>
          <a:lstStyle/>
          <a:p>
            <a:r>
              <a:rPr lang="en-US" altLang="en-US" sz="3600" b="1" dirty="0">
                <a:solidFill>
                  <a:srgbClr val="5F278A"/>
                </a:solidFill>
                <a:ea typeface="ＭＳ Ｐゴシック" panose="020B0600070205080204" pitchFamily="34" charset="-128"/>
              </a:rPr>
              <a:t>Contemporary Methodological Pluralism</a:t>
            </a:r>
          </a:p>
        </p:txBody>
      </p:sp>
      <p:sp>
        <p:nvSpPr>
          <p:cNvPr id="31746" name="Content Placeholder 2">
            <a:extLst>
              <a:ext uri="{FF2B5EF4-FFF2-40B4-BE49-F238E27FC236}">
                <a16:creationId xmlns:a16="http://schemas.microsoft.com/office/drawing/2014/main" id="{1D3F8A0F-0234-6145-9C7C-A89ABDAE563A}"/>
              </a:ext>
            </a:extLst>
          </p:cNvPr>
          <p:cNvSpPr>
            <a:spLocks noGrp="1"/>
          </p:cNvSpPr>
          <p:nvPr>
            <p:ph idx="1"/>
          </p:nvPr>
        </p:nvSpPr>
        <p:spPr>
          <a:xfrm>
            <a:off x="729465" y="1143000"/>
            <a:ext cx="7736442" cy="5715000"/>
          </a:xfrm>
        </p:spPr>
        <p:txBody>
          <a:bodyPr>
            <a:normAutofit/>
          </a:bodyPr>
          <a:lstStyle/>
          <a:p>
            <a:pPr>
              <a:spcBef>
                <a:spcPts val="800"/>
              </a:spcBef>
            </a:pPr>
            <a:r>
              <a:rPr lang="en-US" altLang="en-US" dirty="0">
                <a:ea typeface="ＭＳ Ｐゴシック" panose="020B0600070205080204" pitchFamily="34" charset="-128"/>
              </a:rPr>
              <a:t>Post-Positivist</a:t>
            </a:r>
          </a:p>
          <a:p>
            <a:pPr>
              <a:spcBef>
                <a:spcPts val="800"/>
              </a:spcBef>
            </a:pPr>
            <a:r>
              <a:rPr lang="en-US" altLang="en-US" dirty="0">
                <a:ea typeface="ＭＳ Ｐゴシック" panose="020B0600070205080204" pitchFamily="34" charset="-128"/>
              </a:rPr>
              <a:t>Existential</a:t>
            </a:r>
          </a:p>
          <a:p>
            <a:pPr>
              <a:spcBef>
                <a:spcPts val="800"/>
              </a:spcBef>
            </a:pPr>
            <a:r>
              <a:rPr lang="en-US" altLang="en-US" dirty="0">
                <a:ea typeface="ＭＳ Ｐゴシック" panose="020B0600070205080204" pitchFamily="34" charset="-128"/>
              </a:rPr>
              <a:t>Pragmatic </a:t>
            </a:r>
          </a:p>
          <a:p>
            <a:pPr>
              <a:spcBef>
                <a:spcPts val="800"/>
              </a:spcBef>
            </a:pPr>
            <a:r>
              <a:rPr lang="en-US" altLang="en-US" dirty="0">
                <a:ea typeface="ＭＳ Ｐゴシック" panose="020B0600070205080204" pitchFamily="34" charset="-128"/>
              </a:rPr>
              <a:t>Narrative </a:t>
            </a:r>
          </a:p>
          <a:p>
            <a:pPr>
              <a:spcBef>
                <a:spcPts val="800"/>
              </a:spcBef>
            </a:pPr>
            <a:r>
              <a:rPr lang="en-US" altLang="en-US" dirty="0">
                <a:ea typeface="ＭＳ Ｐゴシック" panose="020B0600070205080204" pitchFamily="34" charset="-128"/>
              </a:rPr>
              <a:t>Cultural/community based</a:t>
            </a:r>
          </a:p>
          <a:p>
            <a:pPr>
              <a:spcBef>
                <a:spcPts val="800"/>
              </a:spcBef>
            </a:pPr>
            <a:r>
              <a:rPr lang="en-US" altLang="en-US" dirty="0">
                <a:ea typeface="ＭＳ Ｐゴシック" panose="020B0600070205080204" pitchFamily="34" charset="-128"/>
              </a:rPr>
              <a:t>Mixed methods </a:t>
            </a:r>
          </a:p>
          <a:p>
            <a:pPr marL="74930">
              <a:spcBef>
                <a:spcPts val="800"/>
              </a:spcBef>
            </a:pPr>
            <a:r>
              <a:rPr lang="en-US" altLang="en-US" dirty="0">
                <a:ea typeface="ＭＳ Ｐゴシック" panose="020B0600070205080204" pitchFamily="34" charset="-128"/>
              </a:rPr>
              <a:t>Interdisciplinarity and breakdown of boundaries</a:t>
            </a:r>
          </a:p>
          <a:p>
            <a:pPr marL="74930">
              <a:spcBef>
                <a:spcPts val="800"/>
              </a:spcBef>
              <a:buFont typeface="Arial" panose="020B0604020202020204" pitchFamily="34" charset="0"/>
              <a:buNone/>
            </a:pPr>
            <a:r>
              <a:rPr lang="en-US" altLang="en-US" dirty="0">
                <a:ea typeface="ＭＳ Ｐゴシック" panose="020B0600070205080204" pitchFamily="34" charset="-128"/>
              </a:rPr>
              <a:t>		Professional integrations</a:t>
            </a:r>
          </a:p>
          <a:p>
            <a:pPr marL="74930">
              <a:spcBef>
                <a:spcPts val="800"/>
              </a:spcBef>
              <a:buFont typeface="Arial" panose="020B0604020202020204" pitchFamily="34" charset="0"/>
              <a:buNone/>
            </a:pPr>
            <a:r>
              <a:rPr lang="en-US" altLang="en-US" dirty="0">
                <a:ea typeface="ＭＳ Ｐゴシック" panose="020B0600070205080204" pitchFamily="34" charset="-128"/>
              </a:rPr>
              <a:t>		Sciences</a:t>
            </a:r>
          </a:p>
          <a:p>
            <a:pPr marL="74930">
              <a:spcBef>
                <a:spcPts val="800"/>
              </a:spcBef>
              <a:buFont typeface="Arial" panose="020B0604020202020204" pitchFamily="34" charset="0"/>
              <a:buNone/>
            </a:pPr>
            <a:r>
              <a:rPr lang="en-US" altLang="en-US" dirty="0">
                <a:ea typeface="ＭＳ Ｐゴシック" panose="020B0600070205080204" pitchFamily="34" charset="-128"/>
              </a:rPr>
              <a:t>		Science, humanities, and arts</a:t>
            </a:r>
          </a:p>
          <a:p>
            <a:pPr marL="74930">
              <a:spcBef>
                <a:spcPts val="800"/>
              </a:spcBef>
              <a:buFont typeface="Arial" panose="020B0604020202020204" pitchFamily="34" charset="0"/>
              <a:buNone/>
            </a:pPr>
            <a:r>
              <a:rPr lang="en-US" altLang="en-US" dirty="0">
                <a:ea typeface="ＭＳ Ｐゴシック" panose="020B0600070205080204" pitchFamily="34" charset="-128"/>
              </a:rPr>
              <a:t>		Multi-media</a:t>
            </a:r>
          </a:p>
        </p:txBody>
      </p:sp>
    </p:spTree>
    <p:extLst>
      <p:ext uri="{BB962C8B-B14F-4D97-AF65-F5344CB8AC3E}">
        <p14:creationId xmlns:p14="http://schemas.microsoft.com/office/powerpoint/2010/main" val="2708844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33705-5614-2743-AF5F-A0F9EDD156F2}"/>
              </a:ext>
            </a:extLst>
          </p:cNvPr>
          <p:cNvSpPr>
            <a:spLocks noGrp="1"/>
          </p:cNvSpPr>
          <p:nvPr>
            <p:ph type="title"/>
          </p:nvPr>
        </p:nvSpPr>
        <p:spPr>
          <a:xfrm>
            <a:off x="550862" y="307273"/>
            <a:ext cx="8042276" cy="701721"/>
          </a:xfrm>
        </p:spPr>
        <p:txBody>
          <a:bodyPr/>
          <a:lstStyle/>
          <a:p>
            <a:r>
              <a:rPr lang="en-US" sz="4000" b="1" dirty="0">
                <a:solidFill>
                  <a:srgbClr val="5F278A"/>
                </a:solidFill>
              </a:rPr>
              <a:t>45+ Years</a:t>
            </a:r>
          </a:p>
        </p:txBody>
      </p:sp>
      <p:sp>
        <p:nvSpPr>
          <p:cNvPr id="3" name="Content Placeholder 2">
            <a:extLst>
              <a:ext uri="{FF2B5EF4-FFF2-40B4-BE49-F238E27FC236}">
                <a16:creationId xmlns:a16="http://schemas.microsoft.com/office/drawing/2014/main" id="{EE3DE573-95B0-E842-86DC-E22273DFB11F}"/>
              </a:ext>
            </a:extLst>
          </p:cNvPr>
          <p:cNvSpPr>
            <a:spLocks noGrp="1"/>
          </p:cNvSpPr>
          <p:nvPr>
            <p:ph idx="1"/>
          </p:nvPr>
        </p:nvSpPr>
        <p:spPr>
          <a:xfrm>
            <a:off x="236483" y="1198179"/>
            <a:ext cx="8671034" cy="5213131"/>
          </a:xfrm>
        </p:spPr>
        <p:txBody>
          <a:bodyPr>
            <a:normAutofit fontScale="92500" lnSpcReduction="10000"/>
          </a:bodyPr>
          <a:lstStyle/>
          <a:p>
            <a:r>
              <a:rPr lang="en-US" dirty="0"/>
              <a:t>Undergraduate: Beloit College.  Statistics teaching assistant, qualitative research on experience of time, phenomenology w/ Profs. Goldman &amp; Summers</a:t>
            </a:r>
          </a:p>
          <a:p>
            <a:r>
              <a:rPr lang="en-US" dirty="0"/>
              <a:t>Graduate: Duquesne University.  Giorgi’s research and teaching assistant, philosophy, NIH study of crime victimization, qualitative analytic procedures, perception dissertation directed by Giorgi</a:t>
            </a:r>
          </a:p>
          <a:p>
            <a:r>
              <a:rPr lang="en-US" dirty="0"/>
              <a:t>Faculty: Fordham University.  Empirical investigations, common analytic procedures in existential and psychoanalytic psychology; history of qualitative methods; phenomenological reductions; comparative qualitative methodology; relations of quantitative and qualitative, and mixed methods; problem solving with students—clinical, developmental, &amp; quantitative-psychometric; indigenous methods</a:t>
            </a:r>
          </a:p>
        </p:txBody>
      </p:sp>
    </p:spTree>
    <p:extLst>
      <p:ext uri="{BB962C8B-B14F-4D97-AF65-F5344CB8AC3E}">
        <p14:creationId xmlns:p14="http://schemas.microsoft.com/office/powerpoint/2010/main" val="17660899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526" y="427789"/>
            <a:ext cx="8742948" cy="1069473"/>
          </a:xfrm>
        </p:spPr>
        <p:txBody>
          <a:bodyPr/>
          <a:lstStyle/>
          <a:p>
            <a:r>
              <a:rPr lang="en-US" sz="4000" b="1" dirty="0">
                <a:solidFill>
                  <a:srgbClr val="5F278A"/>
                </a:solidFill>
              </a:rPr>
              <a:t>Two Kinds of Scientific Reasoning</a:t>
            </a:r>
            <a:br>
              <a:rPr lang="en-US" sz="4000" b="1" dirty="0">
                <a:solidFill>
                  <a:srgbClr val="5F278A"/>
                </a:solidFill>
              </a:rPr>
            </a:br>
            <a:r>
              <a:rPr lang="en-US" sz="2800" dirty="0">
                <a:solidFill>
                  <a:srgbClr val="5F278A"/>
                </a:solidFill>
              </a:rPr>
              <a:t>Quantitative is Founded on Qualitative</a:t>
            </a:r>
            <a:endParaRPr lang="en-US" sz="4000" dirty="0">
              <a:solidFill>
                <a:srgbClr val="5F278A"/>
              </a:solidFill>
            </a:endParaRPr>
          </a:p>
        </p:txBody>
      </p:sp>
      <p:sp>
        <p:nvSpPr>
          <p:cNvPr id="3" name="Content Placeholder 2"/>
          <p:cNvSpPr>
            <a:spLocks noGrp="1"/>
          </p:cNvSpPr>
          <p:nvPr>
            <p:ph idx="1"/>
          </p:nvPr>
        </p:nvSpPr>
        <p:spPr>
          <a:xfrm>
            <a:off x="200526" y="1630946"/>
            <a:ext cx="8742948" cy="4705686"/>
          </a:xfrm>
        </p:spPr>
        <p:txBody>
          <a:bodyPr>
            <a:normAutofit fontScale="92500" lnSpcReduction="10000"/>
          </a:bodyPr>
          <a:lstStyle/>
          <a:p>
            <a:r>
              <a:rPr lang="en-US" sz="2800" dirty="0"/>
              <a:t>Quantitative reasoning/analysis—Magnitude:  How much/many?</a:t>
            </a:r>
          </a:p>
          <a:p>
            <a:r>
              <a:rPr lang="en-US" sz="2800" dirty="0"/>
              <a:t>Qualitative reasoning/analysis--Being:  What? </a:t>
            </a:r>
          </a:p>
          <a:p>
            <a:r>
              <a:rPr lang="en-US" sz="2800" dirty="0"/>
              <a:t>Quantification requires quality: No measurement without something measured</a:t>
            </a:r>
          </a:p>
          <a:p>
            <a:pPr lvl="1"/>
            <a:r>
              <a:rPr lang="en-US" sz="2800" dirty="0"/>
              <a:t>What is measured?</a:t>
            </a:r>
          </a:p>
          <a:p>
            <a:r>
              <a:rPr lang="en-US" sz="2800" dirty="0"/>
              <a:t>Quantity is itself a quality:  Amount is a “what,” a meaningful being</a:t>
            </a:r>
          </a:p>
          <a:p>
            <a:pPr lvl="1"/>
            <a:r>
              <a:rPr lang="en-US" sz="2800" dirty="0"/>
              <a:t>“Clinical significance”</a:t>
            </a:r>
          </a:p>
          <a:p>
            <a:pPr lvl="1"/>
            <a:r>
              <a:rPr lang="en-US" sz="2800" dirty="0"/>
              <a:t>Psychological significance</a:t>
            </a:r>
          </a:p>
          <a:p>
            <a:pPr marL="349250" lvl="1" indent="0">
              <a:buNone/>
            </a:pPr>
            <a:endParaRPr lang="en-US" sz="2800" dirty="0"/>
          </a:p>
        </p:txBody>
      </p:sp>
    </p:spTree>
    <p:extLst>
      <p:ext uri="{BB962C8B-B14F-4D97-AF65-F5344CB8AC3E}">
        <p14:creationId xmlns:p14="http://schemas.microsoft.com/office/powerpoint/2010/main" val="23222650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248" y="107576"/>
            <a:ext cx="8607973" cy="1199148"/>
          </a:xfrm>
        </p:spPr>
        <p:txBody>
          <a:bodyPr/>
          <a:lstStyle/>
          <a:p>
            <a:r>
              <a:rPr lang="en-US" sz="4000" b="1" dirty="0">
                <a:solidFill>
                  <a:srgbClr val="5F278A"/>
                </a:solidFill>
              </a:rPr>
              <a:t>Construct Clarification:</a:t>
            </a:r>
            <a:br>
              <a:rPr lang="en-US" sz="4000" b="1" dirty="0">
                <a:solidFill>
                  <a:srgbClr val="5F278A"/>
                </a:solidFill>
              </a:rPr>
            </a:br>
            <a:r>
              <a:rPr lang="en-US" sz="2800" dirty="0">
                <a:solidFill>
                  <a:srgbClr val="5F278A"/>
                </a:solidFill>
              </a:rPr>
              <a:t>To</a:t>
            </a:r>
            <a:r>
              <a:rPr lang="en-US" sz="2800" b="1" dirty="0">
                <a:solidFill>
                  <a:srgbClr val="5F278A"/>
                </a:solidFill>
              </a:rPr>
              <a:t> </a:t>
            </a:r>
            <a:r>
              <a:rPr lang="en-US" sz="2800" b="1" i="1" dirty="0">
                <a:solidFill>
                  <a:srgbClr val="5F278A"/>
                </a:solidFill>
              </a:rPr>
              <a:t>what </a:t>
            </a:r>
            <a:r>
              <a:rPr lang="en-US" sz="2800" dirty="0">
                <a:solidFill>
                  <a:srgbClr val="5F278A"/>
                </a:solidFill>
              </a:rPr>
              <a:t>do our terms and measurements refer?</a:t>
            </a:r>
            <a:endParaRPr lang="en-US" dirty="0">
              <a:solidFill>
                <a:srgbClr val="5F278A"/>
              </a:solidFill>
            </a:endParaRPr>
          </a:p>
        </p:txBody>
      </p:sp>
      <p:pic>
        <p:nvPicPr>
          <p:cNvPr id="4" name="Content Placeholder 3" descr="images.jpg"/>
          <p:cNvPicPr>
            <a:picLocks noGrp="1" noChangeAspect="1"/>
          </p:cNvPicPr>
          <p:nvPr>
            <p:ph idx="1"/>
          </p:nvPr>
        </p:nvPicPr>
        <p:blipFill>
          <a:blip r:embed="rId2">
            <a:extLst>
              <a:ext uri="{28A0092B-C50C-407E-A947-70E740481C1C}">
                <a14:useLocalDpi xmlns:a14="http://schemas.microsoft.com/office/drawing/2010/main" val="0"/>
              </a:ext>
            </a:extLst>
          </a:blip>
          <a:srcRect t="7067" b="7067"/>
          <a:stretch>
            <a:fillRect/>
          </a:stretch>
        </p:blipFill>
        <p:spPr/>
      </p:pic>
    </p:spTree>
    <p:extLst>
      <p:ext uri="{BB962C8B-B14F-4D97-AF65-F5344CB8AC3E}">
        <p14:creationId xmlns:p14="http://schemas.microsoft.com/office/powerpoint/2010/main" val="39986228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6787"/>
            <a:ext cx="8229600" cy="749823"/>
          </a:xfrm>
        </p:spPr>
        <p:txBody>
          <a:bodyPr/>
          <a:lstStyle/>
          <a:p>
            <a:r>
              <a:rPr lang="en-US" sz="4000" b="1" dirty="0">
                <a:solidFill>
                  <a:srgbClr val="5F278A"/>
                </a:solidFill>
              </a:rPr>
              <a:t>Intelligence</a:t>
            </a:r>
            <a:endParaRPr lang="en-US" sz="3200" b="1" i="1" dirty="0">
              <a:solidFill>
                <a:srgbClr val="5F278A"/>
              </a:solidFill>
            </a:endParaRPr>
          </a:p>
        </p:txBody>
      </p:sp>
      <p:pic>
        <p:nvPicPr>
          <p:cNvPr id="4" name="Content Placeholder 3" descr="bell-curve-normal-distribution-iq.gif"/>
          <p:cNvPicPr>
            <a:picLocks noGrp="1" noChangeAspect="1"/>
          </p:cNvPicPr>
          <p:nvPr>
            <p:ph idx="1"/>
          </p:nvPr>
        </p:nvPicPr>
        <p:blipFill>
          <a:blip r:embed="rId2">
            <a:extLst>
              <a:ext uri="{28A0092B-C50C-407E-A947-70E740481C1C}">
                <a14:useLocalDpi xmlns:a14="http://schemas.microsoft.com/office/drawing/2010/main" val="0"/>
              </a:ext>
            </a:extLst>
          </a:blip>
          <a:srcRect t="-3635" b="-3635"/>
          <a:stretch>
            <a:fillRect/>
          </a:stretch>
        </p:blipFill>
        <p:spPr>
          <a:xfrm>
            <a:off x="1634499" y="1058028"/>
            <a:ext cx="5075686" cy="2791431"/>
          </a:xfrm>
        </p:spPr>
      </p:pic>
      <p:pic>
        <p:nvPicPr>
          <p:cNvPr id="8" name="Picture 7" descr="AAEAAQAAAAAAAAhVAAAAJGNlMDY1MGU1LTIyZDQtNGQwMy1iNDU3LWYzYmY4OGRiYTk0MQ.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921" y="3966838"/>
            <a:ext cx="3854881" cy="2891161"/>
          </a:xfrm>
          <a:prstGeom prst="rect">
            <a:avLst/>
          </a:prstGeom>
        </p:spPr>
      </p:pic>
      <p:pic>
        <p:nvPicPr>
          <p:cNvPr id="10" name="Picture 9" descr="imag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9064" y="3785394"/>
            <a:ext cx="3699834" cy="2974667"/>
          </a:xfrm>
          <a:prstGeom prst="rect">
            <a:avLst/>
          </a:prstGeom>
        </p:spPr>
      </p:pic>
    </p:spTree>
    <p:extLst>
      <p:ext uri="{BB962C8B-B14F-4D97-AF65-F5344CB8AC3E}">
        <p14:creationId xmlns:p14="http://schemas.microsoft.com/office/powerpoint/2010/main" val="24991743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25A3A22A-A03F-9F43-A7D0-395184760496}"/>
              </a:ext>
            </a:extLst>
          </p:cNvPr>
          <p:cNvSpPr>
            <a:spLocks noGrp="1"/>
          </p:cNvSpPr>
          <p:nvPr>
            <p:ph type="title"/>
          </p:nvPr>
        </p:nvSpPr>
        <p:spPr>
          <a:xfrm>
            <a:off x="189186" y="123290"/>
            <a:ext cx="8713076" cy="1647063"/>
          </a:xfrm>
        </p:spPr>
        <p:txBody>
          <a:bodyPr/>
          <a:lstStyle/>
          <a:p>
            <a:r>
              <a:rPr lang="en-US" altLang="en-US" sz="4000" b="1" dirty="0">
                <a:solidFill>
                  <a:srgbClr val="5F278A"/>
                </a:solidFill>
                <a:ea typeface="ＭＳ Ｐゴシック" panose="020B0600070205080204" pitchFamily="34" charset="-128"/>
              </a:rPr>
              <a:t>Edmund Husserl </a:t>
            </a:r>
            <a:r>
              <a:rPr lang="en-US" altLang="en-US" sz="2000" dirty="0">
                <a:solidFill>
                  <a:srgbClr val="5F278A"/>
                </a:solidFill>
                <a:ea typeface="ＭＳ Ｐゴシック" panose="020B0600070205080204" pitchFamily="34" charset="-128"/>
              </a:rPr>
              <a:t>(1959-1938) </a:t>
            </a:r>
            <a:br>
              <a:rPr lang="en-US" altLang="en-US" sz="4000" dirty="0">
                <a:solidFill>
                  <a:srgbClr val="5F278A"/>
                </a:solidFill>
                <a:ea typeface="ＭＳ Ｐゴシック" panose="020B0600070205080204" pitchFamily="34" charset="-128"/>
              </a:rPr>
            </a:br>
            <a:r>
              <a:rPr lang="en-US" altLang="en-US" sz="2000" dirty="0">
                <a:solidFill>
                  <a:srgbClr val="5F278A"/>
                </a:solidFill>
                <a:ea typeface="ＭＳ Ｐゴシック" panose="020B0600070205080204" pitchFamily="34" charset="-128"/>
              </a:rPr>
              <a:t>Mathematician, Philosopher</a:t>
            </a:r>
            <a:br>
              <a:rPr lang="en-US" altLang="en-US" sz="2000" dirty="0">
                <a:solidFill>
                  <a:srgbClr val="5F278A"/>
                </a:solidFill>
                <a:ea typeface="ＭＳ Ｐゴシック" panose="020B0600070205080204" pitchFamily="34" charset="-128"/>
              </a:rPr>
            </a:br>
            <a:r>
              <a:rPr lang="en-US" altLang="en-US" sz="2000" dirty="0">
                <a:solidFill>
                  <a:srgbClr val="5F278A"/>
                </a:solidFill>
                <a:ea typeface="ＭＳ Ｐゴシック" panose="020B0600070205080204" pitchFamily="34" charset="-128"/>
              </a:rPr>
              <a:t>Phenomenology: Universal Rigorous Science </a:t>
            </a:r>
            <a:br>
              <a:rPr lang="en-US" altLang="en-US" sz="2000" dirty="0">
                <a:solidFill>
                  <a:srgbClr val="5F278A"/>
                </a:solidFill>
                <a:ea typeface="ＭＳ Ｐゴシック" panose="020B0600070205080204" pitchFamily="34" charset="-128"/>
              </a:rPr>
            </a:br>
            <a:r>
              <a:rPr lang="en-US" altLang="en-US" sz="2000" dirty="0">
                <a:solidFill>
                  <a:srgbClr val="5F278A"/>
                </a:solidFill>
                <a:ea typeface="ＭＳ Ｐゴシック" panose="020B0600070205080204" pitchFamily="34" charset="-128"/>
              </a:rPr>
              <a:t>(including lived experience)</a:t>
            </a:r>
          </a:p>
        </p:txBody>
      </p:sp>
      <p:pic>
        <p:nvPicPr>
          <p:cNvPr id="26626" name="Content Placeholder 3" descr="husserl.jpg">
            <a:extLst>
              <a:ext uri="{FF2B5EF4-FFF2-40B4-BE49-F238E27FC236}">
                <a16:creationId xmlns:a16="http://schemas.microsoft.com/office/drawing/2014/main" id="{2354E3CF-BCF8-B149-AF68-83840450762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63417" r="-63417"/>
          <a:stretch>
            <a:fillRect/>
          </a:stretch>
        </p:blipFill>
        <p:spPr>
          <a:xfrm>
            <a:off x="457200" y="2057400"/>
            <a:ext cx="8229600" cy="4525963"/>
          </a:xfrm>
        </p:spPr>
      </p:pic>
    </p:spTree>
    <p:extLst>
      <p:ext uri="{BB962C8B-B14F-4D97-AF65-F5344CB8AC3E}">
        <p14:creationId xmlns:p14="http://schemas.microsoft.com/office/powerpoint/2010/main" val="39294293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19906"/>
          </a:xfrm>
        </p:spPr>
        <p:txBody>
          <a:bodyPr>
            <a:normAutofit/>
          </a:bodyPr>
          <a:lstStyle/>
          <a:p>
            <a:r>
              <a:rPr lang="en-US" sz="4000" b="1" dirty="0">
                <a:solidFill>
                  <a:srgbClr val="5F278A"/>
                </a:solidFill>
              </a:rPr>
              <a:t>Husserl’s Legacy</a:t>
            </a:r>
          </a:p>
        </p:txBody>
      </p:sp>
      <p:sp>
        <p:nvSpPr>
          <p:cNvPr id="3" name="Content Placeholder 2"/>
          <p:cNvSpPr>
            <a:spLocks noGrp="1"/>
          </p:cNvSpPr>
          <p:nvPr>
            <p:ph idx="1"/>
          </p:nvPr>
        </p:nvSpPr>
        <p:spPr>
          <a:xfrm>
            <a:off x="457200" y="1551398"/>
            <a:ext cx="8229600" cy="4803365"/>
          </a:xfrm>
        </p:spPr>
        <p:txBody>
          <a:bodyPr>
            <a:normAutofit fontScale="70000" lnSpcReduction="20000"/>
          </a:bodyPr>
          <a:lstStyle/>
          <a:p>
            <a:r>
              <a:rPr lang="en-US" sz="2800" dirty="0"/>
              <a:t>Publications introducing phenomenology as a method for philosophy and mental sciences</a:t>
            </a:r>
          </a:p>
          <a:p>
            <a:r>
              <a:rPr lang="en-US" sz="2800" dirty="0"/>
              <a:t>45,000 pages of unpublished, untranslated manuscripts</a:t>
            </a:r>
          </a:p>
          <a:p>
            <a:r>
              <a:rPr lang="en-US" sz="2800" dirty="0"/>
              <a:t>Analyses of body, time, </a:t>
            </a:r>
            <a:r>
              <a:rPr lang="en-US" sz="2800" dirty="0" err="1"/>
              <a:t>intersubjectivity</a:t>
            </a:r>
            <a:r>
              <a:rPr lang="en-US" sz="2800" dirty="0"/>
              <a:t>, passivity, </a:t>
            </a:r>
            <a:r>
              <a:rPr lang="en-US" sz="2800" dirty="0" err="1"/>
              <a:t>alterity</a:t>
            </a:r>
            <a:r>
              <a:rPr lang="en-US" sz="2800" dirty="0"/>
              <a:t>, ethics, practical life, genesis, </a:t>
            </a:r>
            <a:r>
              <a:rPr lang="en-US" sz="2800" dirty="0" err="1"/>
              <a:t>generativity</a:t>
            </a:r>
            <a:r>
              <a:rPr lang="en-US" sz="2800" dirty="0"/>
              <a:t>, history </a:t>
            </a:r>
          </a:p>
          <a:p>
            <a:r>
              <a:rPr lang="en-US" sz="2800" dirty="0"/>
              <a:t>Not taught in Germany during Nazi era (1933-1945)</a:t>
            </a:r>
          </a:p>
          <a:p>
            <a:r>
              <a:rPr lang="en-US" sz="2800" dirty="0"/>
              <a:t>Few doctoral dissertations until the 1960s</a:t>
            </a:r>
          </a:p>
          <a:p>
            <a:r>
              <a:rPr lang="en-US" sz="2800" dirty="0"/>
              <a:t>Publications slowly emerging since the 1960s</a:t>
            </a:r>
          </a:p>
          <a:p>
            <a:r>
              <a:rPr lang="en-US" sz="2800" dirty="0"/>
              <a:t>Past criticisms unfounded: failed to take writings and discontinuous movements into account</a:t>
            </a:r>
          </a:p>
          <a:p>
            <a:r>
              <a:rPr lang="en-US" sz="2800" dirty="0"/>
              <a:t>Unity of entire movement anticipated in Husserl’s work</a:t>
            </a:r>
          </a:p>
        </p:txBody>
      </p:sp>
    </p:spTree>
    <p:extLst>
      <p:ext uri="{BB962C8B-B14F-4D97-AF65-F5344CB8AC3E}">
        <p14:creationId xmlns:p14="http://schemas.microsoft.com/office/powerpoint/2010/main" val="26130613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0516"/>
            <a:ext cx="8229600" cy="762000"/>
          </a:xfrm>
        </p:spPr>
        <p:txBody>
          <a:bodyPr/>
          <a:lstStyle/>
          <a:p>
            <a:r>
              <a:rPr lang="en-US" sz="4000" b="1" dirty="0">
                <a:solidFill>
                  <a:srgbClr val="5F278A"/>
                </a:solidFill>
              </a:rPr>
              <a:t>Trans-Disciplinary Movement</a:t>
            </a:r>
          </a:p>
        </p:txBody>
      </p:sp>
      <p:sp>
        <p:nvSpPr>
          <p:cNvPr id="3" name="Content Placeholder 2"/>
          <p:cNvSpPr>
            <a:spLocks noGrp="1"/>
          </p:cNvSpPr>
          <p:nvPr>
            <p:ph idx="1"/>
          </p:nvPr>
        </p:nvSpPr>
        <p:spPr>
          <a:xfrm>
            <a:off x="457200" y="1143000"/>
            <a:ext cx="8229600" cy="5715000"/>
          </a:xfrm>
        </p:spPr>
        <p:txBody>
          <a:bodyPr>
            <a:noAutofit/>
          </a:bodyPr>
          <a:lstStyle/>
          <a:p>
            <a:pPr>
              <a:spcBef>
                <a:spcPts val="800"/>
              </a:spcBef>
              <a:buNone/>
            </a:pPr>
            <a:r>
              <a:rPr lang="en-US" sz="2800" dirty="0"/>
              <a:t>   </a:t>
            </a:r>
            <a:r>
              <a:rPr lang="en-US" dirty="0"/>
              <a:t>Archaeology, Architecture, Art History, Cognitive Science, Communicology, Counseling, Cultural Anthropology, Dance, Ecology, Economics, Education, English, Ethnic Studies, Ethnology, Ethnomethodology, Film Studies, French, Gender Studies, Geography, Hermeneutics, History, Linguistics, Law, Literature, Medical Anthropology, Medicine, Musicology, Neuroscience, Nursing, Religious Studies, Philosophy, Political Science, Psychiatry, Psychology, Psychopathology, Religious Education, Social Work, Sociology, Sport, and Theology 	</a:t>
            </a:r>
            <a:r>
              <a:rPr lang="en-US" sz="2000" dirty="0"/>
              <a:t>(based on </a:t>
            </a:r>
            <a:r>
              <a:rPr lang="en-US" sz="2000" dirty="0" err="1">
                <a:solidFill>
                  <a:srgbClr val="C00000"/>
                </a:solidFill>
              </a:rPr>
              <a:t>Embree</a:t>
            </a:r>
            <a:r>
              <a:rPr lang="en-US" sz="2000" dirty="0"/>
              <a:t>, 2010)</a:t>
            </a:r>
          </a:p>
        </p:txBody>
      </p:sp>
    </p:spTree>
    <p:extLst>
      <p:ext uri="{BB962C8B-B14F-4D97-AF65-F5344CB8AC3E}">
        <p14:creationId xmlns:p14="http://schemas.microsoft.com/office/powerpoint/2010/main" val="36551078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0314" y="279820"/>
            <a:ext cx="8042276" cy="950662"/>
          </a:xfrm>
        </p:spPr>
        <p:txBody>
          <a:bodyPr/>
          <a:lstStyle/>
          <a:p>
            <a:r>
              <a:rPr lang="en-US" sz="4000" b="1" dirty="0">
                <a:solidFill>
                  <a:srgbClr val="5F278A"/>
                </a:solidFill>
              </a:rPr>
              <a:t>Trans-National Movement</a:t>
            </a:r>
          </a:p>
        </p:txBody>
      </p:sp>
      <p:sp>
        <p:nvSpPr>
          <p:cNvPr id="4" name="Content Placeholder 3"/>
          <p:cNvSpPr>
            <a:spLocks noGrp="1"/>
          </p:cNvSpPr>
          <p:nvPr>
            <p:ph idx="1"/>
          </p:nvPr>
        </p:nvSpPr>
        <p:spPr>
          <a:xfrm>
            <a:off x="780836" y="1387011"/>
            <a:ext cx="7541232" cy="4715838"/>
          </a:xfrm>
        </p:spPr>
        <p:txBody>
          <a:bodyPr>
            <a:normAutofit/>
          </a:bodyPr>
          <a:lstStyle/>
          <a:p>
            <a:r>
              <a:rPr lang="en-US" dirty="0"/>
              <a:t>Argentina, Australia, Austria, Belarus, Belgium, Brazil, Bulgaria, Canada, Chile, China, Colombia, Croatia, Czech Republic, Denmark, Finland, France, Germany, Greece, Hong Kong, Hungary, Iceland, India, Indonesia, Iran, Ireland, Israel, Italy, Japan, Korea, Latvia, Lebanon, Lithuania, Malta, Mexico, Netherlands. New Zeeland, Norway, Peru, Poland, Portugal, Romania, Russia, Serbia, Slovenia, South Africa, Spain, Switzerland, Taiwan, Tunisia, Turkey, United Kingdom, United States of America, and Venezuela.  </a:t>
            </a:r>
            <a:r>
              <a:rPr lang="en-US" sz="2200" dirty="0"/>
              <a:t>(</a:t>
            </a:r>
            <a:r>
              <a:rPr lang="en-US" sz="2200" dirty="0" err="1"/>
              <a:t>Embree</a:t>
            </a:r>
            <a:r>
              <a:rPr lang="en-US" sz="2200" dirty="0"/>
              <a:t>, 2010)</a:t>
            </a:r>
          </a:p>
          <a:p>
            <a:endParaRPr lang="en-US" dirty="0"/>
          </a:p>
        </p:txBody>
      </p:sp>
    </p:spTree>
    <p:extLst>
      <p:ext uri="{BB962C8B-B14F-4D97-AF65-F5344CB8AC3E}">
        <p14:creationId xmlns:p14="http://schemas.microsoft.com/office/powerpoint/2010/main" val="41582461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D56B9-F277-9840-AC5D-E901CB761093}"/>
              </a:ext>
            </a:extLst>
          </p:cNvPr>
          <p:cNvSpPr>
            <a:spLocks noGrp="1"/>
          </p:cNvSpPr>
          <p:nvPr>
            <p:ph type="title"/>
          </p:nvPr>
        </p:nvSpPr>
        <p:spPr>
          <a:xfrm>
            <a:off x="380144" y="107576"/>
            <a:ext cx="8211407" cy="1068081"/>
          </a:xfrm>
        </p:spPr>
        <p:txBody>
          <a:bodyPr/>
          <a:lstStyle/>
          <a:p>
            <a:r>
              <a:rPr lang="en-US" sz="4000" b="1" dirty="0">
                <a:solidFill>
                  <a:srgbClr val="5F278A"/>
                </a:solidFill>
              </a:rPr>
              <a:t>Phenomenological Method</a:t>
            </a:r>
            <a:br>
              <a:rPr lang="en-US" dirty="0"/>
            </a:br>
            <a:r>
              <a:rPr lang="en-US" sz="2800" dirty="0">
                <a:solidFill>
                  <a:srgbClr val="5F278A"/>
                </a:solidFill>
              </a:rPr>
              <a:t>Basics</a:t>
            </a:r>
          </a:p>
        </p:txBody>
      </p:sp>
      <p:sp>
        <p:nvSpPr>
          <p:cNvPr id="3" name="Content Placeholder 2">
            <a:extLst>
              <a:ext uri="{FF2B5EF4-FFF2-40B4-BE49-F238E27FC236}">
                <a16:creationId xmlns:a16="http://schemas.microsoft.com/office/drawing/2014/main" id="{537E5E94-51F8-1A46-BFE1-4A8268827196}"/>
              </a:ext>
            </a:extLst>
          </p:cNvPr>
          <p:cNvSpPr>
            <a:spLocks noGrp="1"/>
          </p:cNvSpPr>
          <p:nvPr>
            <p:ph idx="1"/>
          </p:nvPr>
        </p:nvSpPr>
        <p:spPr>
          <a:xfrm>
            <a:off x="549275" y="1286190"/>
            <a:ext cx="8042276" cy="5114610"/>
          </a:xfrm>
        </p:spPr>
        <p:txBody>
          <a:bodyPr>
            <a:normAutofit fontScale="85000" lnSpcReduction="10000"/>
          </a:bodyPr>
          <a:lstStyle/>
          <a:p>
            <a:r>
              <a:rPr lang="en-US" dirty="0"/>
              <a:t>Concrete </a:t>
            </a:r>
            <a:r>
              <a:rPr lang="en-US" b="1" dirty="0">
                <a:solidFill>
                  <a:srgbClr val="0070C0"/>
                </a:solidFill>
              </a:rPr>
              <a:t>example(s)</a:t>
            </a:r>
            <a:r>
              <a:rPr lang="en-US" dirty="0"/>
              <a:t> of subject matter under investigation</a:t>
            </a:r>
          </a:p>
          <a:p>
            <a:r>
              <a:rPr lang="en-US" b="1" dirty="0"/>
              <a:t>Phenomenological </a:t>
            </a:r>
            <a:r>
              <a:rPr lang="en-US" b="1" dirty="0">
                <a:solidFill>
                  <a:srgbClr val="0070C0"/>
                </a:solidFill>
              </a:rPr>
              <a:t>psychological focus </a:t>
            </a:r>
            <a:r>
              <a:rPr lang="en-US" dirty="0"/>
              <a:t>(“reduction” (to pure animate experience)</a:t>
            </a:r>
          </a:p>
          <a:p>
            <a:pPr lvl="1"/>
            <a:r>
              <a:rPr lang="en-US" dirty="0"/>
              <a:t>Setting aside theory, previous research, preconceptions</a:t>
            </a:r>
          </a:p>
          <a:p>
            <a:pPr lvl="1"/>
            <a:r>
              <a:rPr lang="en-US" dirty="0"/>
              <a:t>Setting aside the objective and material world apart from experience</a:t>
            </a:r>
          </a:p>
          <a:p>
            <a:pPr lvl="1"/>
            <a:r>
              <a:rPr lang="en-US" dirty="0"/>
              <a:t>Focusing on intentional processes and objects (psychological)</a:t>
            </a:r>
          </a:p>
          <a:p>
            <a:r>
              <a:rPr lang="en-US" b="1" dirty="0"/>
              <a:t>Eidetic analysis </a:t>
            </a:r>
            <a:r>
              <a:rPr lang="en-US" dirty="0"/>
              <a:t>(of </a:t>
            </a:r>
            <a:r>
              <a:rPr lang="en-US" b="1" dirty="0">
                <a:solidFill>
                  <a:srgbClr val="0070C0"/>
                </a:solidFill>
              </a:rPr>
              <a:t>invariance</a:t>
            </a:r>
            <a:r>
              <a:rPr lang="en-US" dirty="0"/>
              <a:t>, “essence”--the ”what”)</a:t>
            </a:r>
          </a:p>
          <a:p>
            <a:pPr lvl="1"/>
            <a:r>
              <a:rPr lang="en-US" dirty="0"/>
              <a:t>Multiple examples from others and self</a:t>
            </a:r>
          </a:p>
          <a:p>
            <a:pPr lvl="1"/>
            <a:r>
              <a:rPr lang="en-US" dirty="0"/>
              <a:t>Free imaginative variation</a:t>
            </a:r>
          </a:p>
          <a:p>
            <a:pPr lvl="1"/>
            <a:r>
              <a:rPr lang="en-US" dirty="0"/>
              <a:t>Universal law</a:t>
            </a:r>
          </a:p>
          <a:p>
            <a:r>
              <a:rPr lang="en-US" dirty="0">
                <a:solidFill>
                  <a:schemeClr val="tx1"/>
                </a:solidFill>
              </a:rPr>
              <a:t>Natural language </a:t>
            </a:r>
            <a:r>
              <a:rPr lang="en-US" b="1" dirty="0">
                <a:solidFill>
                  <a:srgbClr val="0070C0"/>
                </a:solidFill>
              </a:rPr>
              <a:t>description </a:t>
            </a:r>
            <a:r>
              <a:rPr lang="en-US" dirty="0"/>
              <a:t>of structure(s): Ideographic and nomothetic levels of generality</a:t>
            </a:r>
          </a:p>
          <a:p>
            <a:pPr lvl="1"/>
            <a:endParaRPr lang="en-US" dirty="0"/>
          </a:p>
          <a:p>
            <a:endParaRPr lang="en-US" dirty="0"/>
          </a:p>
          <a:p>
            <a:endParaRPr lang="en-US" dirty="0"/>
          </a:p>
          <a:p>
            <a:pPr lvl="1"/>
            <a:endParaRPr lang="en-US" dirty="0"/>
          </a:p>
          <a:p>
            <a:pPr lvl="1"/>
            <a:endParaRPr lang="en-US" dirty="0"/>
          </a:p>
        </p:txBody>
      </p:sp>
    </p:spTree>
    <p:extLst>
      <p:ext uri="{BB962C8B-B14F-4D97-AF65-F5344CB8AC3E}">
        <p14:creationId xmlns:p14="http://schemas.microsoft.com/office/powerpoint/2010/main" val="10758130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solidFill>
                  <a:srgbClr val="5F278A"/>
                </a:solidFill>
              </a:rPr>
              <a:t>Phenomenological Movement </a:t>
            </a:r>
            <a:br>
              <a:rPr lang="en-US" sz="3600" dirty="0">
                <a:solidFill>
                  <a:srgbClr val="5F278A"/>
                </a:solidFill>
              </a:rPr>
            </a:br>
            <a:r>
              <a:rPr lang="en-US" sz="2800" dirty="0">
                <a:solidFill>
                  <a:srgbClr val="5F278A"/>
                </a:solidFill>
              </a:rPr>
              <a:t>Contemporary Psychology</a:t>
            </a:r>
          </a:p>
        </p:txBody>
      </p:sp>
      <p:sp>
        <p:nvSpPr>
          <p:cNvPr id="3" name="Content Placeholder 2"/>
          <p:cNvSpPr>
            <a:spLocks noGrp="1"/>
          </p:cNvSpPr>
          <p:nvPr>
            <p:ph idx="1"/>
          </p:nvPr>
        </p:nvSpPr>
        <p:spPr>
          <a:xfrm>
            <a:off x="455613" y="1524857"/>
            <a:ext cx="8229600" cy="4648200"/>
          </a:xfrm>
        </p:spPr>
        <p:txBody>
          <a:bodyPr>
            <a:noAutofit/>
          </a:bodyPr>
          <a:lstStyle/>
          <a:p>
            <a:pPr>
              <a:spcBef>
                <a:spcPts val="800"/>
              </a:spcBef>
            </a:pPr>
            <a:r>
              <a:rPr lang="en-US" sz="2000" dirty="0"/>
              <a:t>Philosophical clarifications for human science</a:t>
            </a:r>
          </a:p>
          <a:p>
            <a:pPr>
              <a:spcBef>
                <a:spcPts val="800"/>
              </a:spcBef>
            </a:pPr>
            <a:r>
              <a:rPr lang="en-US" sz="2000" dirty="0"/>
              <a:t>Theoretical grounding, critique, and unification</a:t>
            </a:r>
          </a:p>
          <a:p>
            <a:pPr>
              <a:spcBef>
                <a:spcPts val="800"/>
              </a:spcBef>
            </a:pPr>
            <a:r>
              <a:rPr lang="en-US" sz="2000" dirty="0"/>
              <a:t>Research methodology</a:t>
            </a:r>
          </a:p>
          <a:p>
            <a:pPr>
              <a:spcBef>
                <a:spcPts val="800"/>
              </a:spcBef>
              <a:buNone/>
            </a:pPr>
            <a:r>
              <a:rPr lang="en-US" sz="2000" dirty="0"/>
              <a:t>		1) Phenomenological method development (e.g., Giorgi, 		2009)</a:t>
            </a:r>
          </a:p>
          <a:p>
            <a:pPr>
              <a:spcBef>
                <a:spcPts val="800"/>
              </a:spcBef>
              <a:buNone/>
            </a:pPr>
            <a:r>
              <a:rPr lang="en-US" sz="2000" dirty="0"/>
              <a:t>		2) Critique of diverse methods (e.g., neo-positivist, 			grounded theory, discourse analysis, narrative)</a:t>
            </a:r>
          </a:p>
          <a:p>
            <a:pPr>
              <a:spcBef>
                <a:spcPts val="800"/>
              </a:spcBef>
              <a:buNone/>
            </a:pPr>
            <a:r>
              <a:rPr lang="en-US" sz="2000" dirty="0"/>
              <a:t>		3) Mixed method synthesis</a:t>
            </a:r>
          </a:p>
          <a:p>
            <a:pPr>
              <a:spcBef>
                <a:spcPts val="800"/>
              </a:spcBef>
            </a:pPr>
            <a:r>
              <a:rPr lang="en-US" sz="2000" dirty="0"/>
              <a:t>Positive research programs</a:t>
            </a:r>
          </a:p>
          <a:p>
            <a:pPr>
              <a:spcBef>
                <a:spcPts val="800"/>
              </a:spcBef>
              <a:buNone/>
            </a:pPr>
            <a:r>
              <a:rPr lang="en-US" sz="2000" dirty="0"/>
              <a:t>		1) Original studies</a:t>
            </a:r>
          </a:p>
          <a:p>
            <a:pPr>
              <a:spcBef>
                <a:spcPts val="800"/>
              </a:spcBef>
              <a:buNone/>
            </a:pPr>
            <a:r>
              <a:rPr lang="en-US" sz="2000" dirty="0"/>
              <a:t>		2) Meta-analytic studies</a:t>
            </a:r>
          </a:p>
          <a:p>
            <a:pPr>
              <a:spcBef>
                <a:spcPts val="800"/>
              </a:spcBef>
            </a:pPr>
            <a:r>
              <a:rPr lang="en-US" sz="2000" dirty="0"/>
              <a:t>Trans-disciplinary Collaboration  and Interdisciplinary  inquiry</a:t>
            </a:r>
          </a:p>
          <a:p>
            <a:pPr>
              <a:spcBef>
                <a:spcPts val="800"/>
              </a:spcBef>
              <a:buNone/>
            </a:pPr>
            <a:r>
              <a:rPr lang="en-US" sz="2000" dirty="0"/>
              <a:t>	</a:t>
            </a:r>
          </a:p>
        </p:txBody>
      </p:sp>
    </p:spTree>
    <p:extLst>
      <p:ext uri="{BB962C8B-B14F-4D97-AF65-F5344CB8AC3E}">
        <p14:creationId xmlns:p14="http://schemas.microsoft.com/office/powerpoint/2010/main" val="11480611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xfrm>
            <a:off x="431275" y="542361"/>
            <a:ext cx="8079581" cy="1243649"/>
          </a:xfrm>
        </p:spPr>
        <p:txBody>
          <a:bodyPr/>
          <a:lstStyle/>
          <a:p>
            <a:r>
              <a:rPr lang="en-US" sz="4000" b="1" dirty="0">
                <a:solidFill>
                  <a:srgbClr val="5F278A"/>
                </a:solidFill>
                <a:latin typeface="Calibri" charset="0"/>
                <a:ea typeface="ＭＳ Ｐゴシック" charset="0"/>
                <a:cs typeface="ＭＳ Ｐゴシック" charset="0"/>
              </a:rPr>
              <a:t>Amedeo Giorgi</a:t>
            </a:r>
            <a:r>
              <a:rPr lang="en-US" sz="3000" b="1" dirty="0">
                <a:solidFill>
                  <a:srgbClr val="5F278A"/>
                </a:solidFill>
                <a:latin typeface="Calibri" charset="0"/>
                <a:ea typeface="ＭＳ Ｐゴシック" charset="0"/>
                <a:cs typeface="ＭＳ Ｐゴシック" charset="0"/>
              </a:rPr>
              <a:t> </a:t>
            </a:r>
            <a:br>
              <a:rPr lang="en-US" sz="3000" b="1" dirty="0">
                <a:solidFill>
                  <a:srgbClr val="5F278A"/>
                </a:solidFill>
                <a:latin typeface="Calibri" charset="0"/>
                <a:ea typeface="ＭＳ Ｐゴシック" charset="0"/>
                <a:cs typeface="ＭＳ Ｐゴシック" charset="0"/>
              </a:rPr>
            </a:br>
            <a:r>
              <a:rPr lang="en-US" sz="3000" b="1" dirty="0">
                <a:solidFill>
                  <a:srgbClr val="5F278A"/>
                </a:solidFill>
                <a:latin typeface="Calibri" charset="0"/>
                <a:ea typeface="ＭＳ Ｐゴシック" charset="0"/>
                <a:cs typeface="ＭＳ Ｐゴシック" charset="0"/>
              </a:rPr>
              <a:t>Methods for Human Science Research</a:t>
            </a:r>
          </a:p>
        </p:txBody>
      </p:sp>
      <p:pic>
        <p:nvPicPr>
          <p:cNvPr id="46082" name="Content Placeholder 3" descr="Giorgi.gif"/>
          <p:cNvPicPr>
            <a:picLocks noGrp="1" noChangeAspect="1"/>
          </p:cNvPicPr>
          <p:nvPr>
            <p:ph idx="1"/>
          </p:nvPr>
        </p:nvPicPr>
        <p:blipFill>
          <a:blip r:embed="rId2">
            <a:extLst>
              <a:ext uri="{28A0092B-C50C-407E-A947-70E740481C1C}">
                <a14:useLocalDpi xmlns:a14="http://schemas.microsoft.com/office/drawing/2010/main" val="0"/>
              </a:ext>
            </a:extLst>
          </a:blip>
          <a:srcRect l="-94251" r="-94251"/>
          <a:stretch>
            <a:fillRect/>
          </a:stretch>
        </p:blipFill>
        <p:spPr>
          <a:xfrm>
            <a:off x="-1692790" y="2503625"/>
            <a:ext cx="7240433" cy="3011608"/>
          </a:xfrm>
        </p:spPr>
      </p:pic>
      <p:pic>
        <p:nvPicPr>
          <p:cNvPr id="2" name="Picture 1" descr="41i+563987L._SX320_BO1,204,203,200_.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9922" y="2355292"/>
            <a:ext cx="2187863" cy="3390507"/>
          </a:xfrm>
          <a:prstGeom prst="rect">
            <a:avLst/>
          </a:prstGeom>
        </p:spPr>
      </p:pic>
      <p:pic>
        <p:nvPicPr>
          <p:cNvPr id="3" name="Picture 2" descr="imag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9117" y="2350685"/>
            <a:ext cx="2196569" cy="3343129"/>
          </a:xfrm>
          <a:prstGeom prst="rect">
            <a:avLst/>
          </a:prstGeom>
        </p:spPr>
      </p:pic>
    </p:spTree>
    <p:extLst>
      <p:ext uri="{BB962C8B-B14F-4D97-AF65-F5344CB8AC3E}">
        <p14:creationId xmlns:p14="http://schemas.microsoft.com/office/powerpoint/2010/main" val="30654408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BFB11-637B-CB41-AFA0-A949923E13E6}"/>
              </a:ext>
            </a:extLst>
          </p:cNvPr>
          <p:cNvSpPr>
            <a:spLocks noGrp="1"/>
          </p:cNvSpPr>
          <p:nvPr>
            <p:ph type="title"/>
          </p:nvPr>
        </p:nvSpPr>
        <p:spPr/>
        <p:txBody>
          <a:bodyPr/>
          <a:lstStyle/>
          <a:p>
            <a:r>
              <a:rPr lang="en-US" sz="4000" b="1" dirty="0">
                <a:solidFill>
                  <a:srgbClr val="5F278A"/>
                </a:solidFill>
              </a:rPr>
              <a:t>Science:</a:t>
            </a:r>
            <a:br>
              <a:rPr lang="en-US" dirty="0">
                <a:solidFill>
                  <a:srgbClr val="5F278A"/>
                </a:solidFill>
              </a:rPr>
            </a:br>
            <a:r>
              <a:rPr lang="en-US" sz="3200" dirty="0">
                <a:solidFill>
                  <a:srgbClr val="5F278A"/>
                </a:solidFill>
              </a:rPr>
              <a:t>Epistemic and Social Values</a:t>
            </a:r>
          </a:p>
        </p:txBody>
      </p:sp>
      <p:sp>
        <p:nvSpPr>
          <p:cNvPr id="3" name="Content Placeholder 2">
            <a:extLst>
              <a:ext uri="{FF2B5EF4-FFF2-40B4-BE49-F238E27FC236}">
                <a16:creationId xmlns:a16="http://schemas.microsoft.com/office/drawing/2014/main" id="{19B280FD-F263-304D-A8DE-C074AF609CCD}"/>
              </a:ext>
            </a:extLst>
          </p:cNvPr>
          <p:cNvSpPr>
            <a:spLocks noGrp="1"/>
          </p:cNvSpPr>
          <p:nvPr>
            <p:ph idx="1"/>
          </p:nvPr>
        </p:nvSpPr>
        <p:spPr>
          <a:xfrm>
            <a:off x="164387" y="1600201"/>
            <a:ext cx="8650840" cy="4343400"/>
          </a:xfrm>
        </p:spPr>
        <p:txBody>
          <a:bodyPr>
            <a:normAutofit fontScale="92500" lnSpcReduction="20000"/>
          </a:bodyPr>
          <a:lstStyle/>
          <a:p>
            <a:r>
              <a:rPr lang="en-US" altLang="en-US" sz="2000" dirty="0">
                <a:ea typeface="ＭＳ Ｐゴシック" panose="020B0600070205080204" pitchFamily="34" charset="-128"/>
              </a:rPr>
              <a:t>Science: Wedding of rationality and observation for responsible shaping of destiny</a:t>
            </a:r>
          </a:p>
          <a:p>
            <a:pPr lvl="1"/>
            <a:r>
              <a:rPr lang="en-US" altLang="en-US" sz="2000" dirty="0">
                <a:ea typeface="ＭＳ Ｐゴシック" panose="020B0600070205080204" pitchFamily="34" charset="-128"/>
              </a:rPr>
              <a:t>Empiricism (original, broad sense)</a:t>
            </a:r>
          </a:p>
          <a:p>
            <a:pPr lvl="1"/>
            <a:r>
              <a:rPr lang="en-US" altLang="en-US" sz="2000" dirty="0">
                <a:ea typeface="ＭＳ Ｐゴシック" panose="020B0600070205080204" pitchFamily="34" charset="-128"/>
              </a:rPr>
              <a:t>Conceptual precision (quantitative and qualitative reasoning)</a:t>
            </a:r>
          </a:p>
          <a:p>
            <a:pPr lvl="1"/>
            <a:r>
              <a:rPr lang="en-US" altLang="en-US" sz="2000" dirty="0">
                <a:ea typeface="ＭＳ Ｐゴシック" panose="020B0600070205080204" pitchFamily="34" charset="-128"/>
              </a:rPr>
              <a:t>Telos: Ethical—Responsible practice in the social and natural world (Husserl)</a:t>
            </a:r>
          </a:p>
          <a:p>
            <a:r>
              <a:rPr lang="en-US" altLang="en-US" sz="2000" dirty="0">
                <a:ea typeface="ＭＳ Ｐゴシック" panose="020B0600070205080204" pitchFamily="34" charset="-128"/>
              </a:rPr>
              <a:t>Rise &amp; Development of natural science and technology</a:t>
            </a:r>
          </a:p>
          <a:p>
            <a:pPr lvl="1"/>
            <a:r>
              <a:rPr lang="en-US" altLang="en-US" sz="2000" dirty="0">
                <a:ea typeface="ＭＳ Ｐゴシック" panose="020B0600070205080204" pitchFamily="34" charset="-128"/>
              </a:rPr>
              <a:t>Knowledge of material world</a:t>
            </a:r>
          </a:p>
          <a:p>
            <a:pPr lvl="1"/>
            <a:r>
              <a:rPr lang="en-US" altLang="en-US" sz="2000" dirty="0">
                <a:ea typeface="ＭＳ Ｐゴシック" panose="020B0600070205080204" pitchFamily="34" charset="-128"/>
              </a:rPr>
              <a:t>Development of measurement and quantitative analysis</a:t>
            </a:r>
          </a:p>
          <a:p>
            <a:pPr lvl="1"/>
            <a:r>
              <a:rPr lang="en-US" altLang="en-US" sz="2000" dirty="0">
                <a:ea typeface="ＭＳ Ｐゴシック" panose="020B0600070205080204" pitchFamily="34" charset="-128"/>
              </a:rPr>
              <a:t>Emphasis: quantitative reasoning, neglect of qualitative reasoning</a:t>
            </a:r>
          </a:p>
          <a:p>
            <a:r>
              <a:rPr lang="en-US" altLang="en-US" sz="2000" dirty="0">
                <a:ea typeface="ＭＳ Ｐゴシック" panose="020B0600070205080204" pitchFamily="34" charset="-128"/>
              </a:rPr>
              <a:t>Critical Science Studies: Kuhn and beyond</a:t>
            </a:r>
          </a:p>
          <a:p>
            <a:r>
              <a:rPr lang="en-US" altLang="en-US" sz="2000" dirty="0">
                <a:ea typeface="ＭＳ Ｐゴシック" panose="020B0600070205080204" pitchFamily="34" charset="-128"/>
              </a:rPr>
              <a:t>Contemporary methodological pluralism</a:t>
            </a:r>
          </a:p>
          <a:p>
            <a:pPr lvl="1"/>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15595140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854" y="107576"/>
            <a:ext cx="9015145" cy="1336956"/>
          </a:xfrm>
        </p:spPr>
        <p:txBody>
          <a:bodyPr/>
          <a:lstStyle/>
          <a:p>
            <a:r>
              <a:rPr lang="en-US" sz="4000" b="1" dirty="0">
                <a:solidFill>
                  <a:srgbClr val="5F278A"/>
                </a:solidFill>
              </a:rPr>
              <a:t>Amedeo Giorgi (1967): </a:t>
            </a:r>
            <a:r>
              <a:rPr lang="en-US" sz="3200" b="1" dirty="0">
                <a:solidFill>
                  <a:srgbClr val="5F278A"/>
                </a:solidFill>
              </a:rPr>
              <a:t>Experimentation with Qualitative Analysis</a:t>
            </a:r>
          </a:p>
        </p:txBody>
      </p:sp>
      <p:pic>
        <p:nvPicPr>
          <p:cNvPr id="8" name="Picture 7" descr="pdf2imag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6957" y="1420473"/>
            <a:ext cx="3557720" cy="5324257"/>
          </a:xfrm>
          <a:prstGeom prst="rect">
            <a:avLst/>
          </a:prstGeom>
        </p:spPr>
      </p:pic>
    </p:spTree>
    <p:extLst>
      <p:ext uri="{BB962C8B-B14F-4D97-AF65-F5344CB8AC3E}">
        <p14:creationId xmlns:p14="http://schemas.microsoft.com/office/powerpoint/2010/main" val="34171708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1" y="290083"/>
            <a:ext cx="8635999" cy="651272"/>
          </a:xfrm>
        </p:spPr>
        <p:txBody>
          <a:bodyPr/>
          <a:lstStyle/>
          <a:p>
            <a:r>
              <a:rPr lang="en-US" sz="3000" b="1" dirty="0">
                <a:solidFill>
                  <a:srgbClr val="5F278A"/>
                </a:solidFill>
                <a:latin typeface="Calibri"/>
                <a:cs typeface="Calibri"/>
              </a:rPr>
              <a:t>Giorgi’s Specification of Analytic Procedures</a:t>
            </a:r>
            <a:endParaRPr lang="en-US" sz="3000" dirty="0">
              <a:solidFill>
                <a:srgbClr val="5F278A"/>
              </a:solidFill>
              <a:latin typeface="Calibri"/>
              <a:cs typeface="Calibri"/>
            </a:endParaRPr>
          </a:p>
        </p:txBody>
      </p:sp>
      <p:sp>
        <p:nvSpPr>
          <p:cNvPr id="3" name="Content Placeholder 2"/>
          <p:cNvSpPr>
            <a:spLocks noGrp="1"/>
          </p:cNvSpPr>
          <p:nvPr>
            <p:ph idx="1"/>
          </p:nvPr>
        </p:nvSpPr>
        <p:spPr>
          <a:xfrm>
            <a:off x="254001" y="1154057"/>
            <a:ext cx="8635998" cy="5051533"/>
          </a:xfrm>
        </p:spPr>
        <p:txBody>
          <a:bodyPr>
            <a:noAutofit/>
          </a:bodyPr>
          <a:lstStyle/>
          <a:p>
            <a:pPr>
              <a:lnSpc>
                <a:spcPct val="60000"/>
              </a:lnSpc>
              <a:buFont typeface="Arial"/>
              <a:buChar char="•"/>
            </a:pPr>
            <a:r>
              <a:rPr lang="en-US" sz="2100" b="1" dirty="0">
                <a:latin typeface="Calibri"/>
                <a:cs typeface="Calibri"/>
              </a:rPr>
              <a:t>Attitude:</a:t>
            </a:r>
          </a:p>
          <a:p>
            <a:pPr marL="0" indent="0">
              <a:lnSpc>
                <a:spcPct val="60000"/>
              </a:lnSpc>
              <a:buNone/>
            </a:pPr>
            <a:r>
              <a:rPr lang="en-US" sz="2100" b="1" dirty="0">
                <a:latin typeface="Calibri"/>
                <a:cs typeface="Calibri"/>
              </a:rPr>
              <a:t>	</a:t>
            </a:r>
            <a:r>
              <a:rPr lang="en-US" sz="2100" dirty="0">
                <a:latin typeface="Calibri"/>
                <a:cs typeface="Calibri"/>
              </a:rPr>
              <a:t>-  Suspend prior knowledge of topic</a:t>
            </a:r>
          </a:p>
          <a:p>
            <a:pPr marL="0" indent="0">
              <a:lnSpc>
                <a:spcPct val="60000"/>
              </a:lnSpc>
              <a:buNone/>
            </a:pPr>
            <a:r>
              <a:rPr lang="en-US" sz="2100" dirty="0">
                <a:latin typeface="Calibri"/>
                <a:cs typeface="Calibri"/>
              </a:rPr>
              <a:t>	-  Suspend concerns about reality independent of experience</a:t>
            </a:r>
          </a:p>
          <a:p>
            <a:pPr marL="0" indent="0">
              <a:lnSpc>
                <a:spcPct val="60000"/>
              </a:lnSpc>
              <a:buNone/>
            </a:pPr>
            <a:r>
              <a:rPr lang="en-US" sz="2100" dirty="0">
                <a:latin typeface="Calibri"/>
                <a:cs typeface="Calibri"/>
              </a:rPr>
              <a:t>	-  Phenomenological reduction (focus on experience, intentionality)</a:t>
            </a:r>
          </a:p>
          <a:p>
            <a:pPr marL="0" indent="0">
              <a:lnSpc>
                <a:spcPct val="60000"/>
              </a:lnSpc>
              <a:buNone/>
            </a:pPr>
            <a:r>
              <a:rPr lang="en-US" sz="2100" dirty="0">
                <a:latin typeface="Calibri"/>
                <a:cs typeface="Calibri"/>
              </a:rPr>
              <a:t>	-  Eidetic Reduction (focus on essence, eidetic analysis)</a:t>
            </a:r>
          </a:p>
          <a:p>
            <a:pPr>
              <a:lnSpc>
                <a:spcPct val="60000"/>
              </a:lnSpc>
              <a:buFont typeface="Arial"/>
              <a:buChar char="•"/>
            </a:pPr>
            <a:r>
              <a:rPr lang="en-US" sz="2100" b="1" dirty="0">
                <a:latin typeface="Calibri"/>
                <a:cs typeface="Calibri"/>
              </a:rPr>
              <a:t>Protocol Analysis--Procedures:</a:t>
            </a:r>
          </a:p>
          <a:p>
            <a:pPr marL="0" indent="0">
              <a:lnSpc>
                <a:spcPct val="60000"/>
              </a:lnSpc>
              <a:buNone/>
            </a:pPr>
            <a:r>
              <a:rPr lang="en-US" sz="2100" b="1" dirty="0">
                <a:latin typeface="Calibri"/>
                <a:cs typeface="Calibri"/>
              </a:rPr>
              <a:t>	1.  </a:t>
            </a:r>
            <a:r>
              <a:rPr lang="en-US" sz="2100" dirty="0">
                <a:latin typeface="Calibri"/>
                <a:cs typeface="Calibri"/>
              </a:rPr>
              <a:t>Open Reading</a:t>
            </a:r>
          </a:p>
          <a:p>
            <a:pPr marL="0" indent="0">
              <a:lnSpc>
                <a:spcPct val="60000"/>
              </a:lnSpc>
              <a:buNone/>
            </a:pPr>
            <a:r>
              <a:rPr lang="en-US" sz="2100" dirty="0">
                <a:latin typeface="Calibri"/>
                <a:cs typeface="Calibri"/>
              </a:rPr>
              <a:t>	2.  Demarcation of meaning units</a:t>
            </a:r>
          </a:p>
          <a:p>
            <a:pPr marL="0" indent="0">
              <a:lnSpc>
                <a:spcPct val="60000"/>
              </a:lnSpc>
              <a:buNone/>
            </a:pPr>
            <a:r>
              <a:rPr lang="en-US" sz="2100" dirty="0">
                <a:latin typeface="Calibri"/>
                <a:cs typeface="Calibri"/>
              </a:rPr>
              <a:t>	3.  Psychological Reflection on each meaning unit</a:t>
            </a:r>
          </a:p>
          <a:p>
            <a:pPr marL="0" indent="0">
              <a:lnSpc>
                <a:spcPct val="60000"/>
              </a:lnSpc>
              <a:buNone/>
            </a:pPr>
            <a:r>
              <a:rPr lang="en-US" sz="2100" dirty="0">
                <a:latin typeface="Calibri"/>
                <a:cs typeface="Calibri"/>
              </a:rPr>
              <a:t>	4.  Synthesis: Description of structure(s): Ideographic and nomothetic</a:t>
            </a:r>
          </a:p>
          <a:p>
            <a:endParaRPr lang="en-US" sz="1500" dirty="0">
              <a:latin typeface="Calibri"/>
              <a:cs typeface="Calibri"/>
            </a:endParaRPr>
          </a:p>
        </p:txBody>
      </p:sp>
    </p:spTree>
    <p:extLst>
      <p:ext uri="{BB962C8B-B14F-4D97-AF65-F5344CB8AC3E}">
        <p14:creationId xmlns:p14="http://schemas.microsoft.com/office/powerpoint/2010/main" val="42019371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83EEC-F5D2-9742-B49A-91CFC41AB635}"/>
              </a:ext>
            </a:extLst>
          </p:cNvPr>
          <p:cNvSpPr>
            <a:spLocks noGrp="1"/>
          </p:cNvSpPr>
          <p:nvPr>
            <p:ph type="title"/>
          </p:nvPr>
        </p:nvSpPr>
        <p:spPr>
          <a:xfrm>
            <a:off x="549275" y="200044"/>
            <a:ext cx="8042276" cy="1336956"/>
          </a:xfrm>
        </p:spPr>
        <p:txBody>
          <a:bodyPr/>
          <a:lstStyle/>
          <a:p>
            <a:r>
              <a:rPr lang="en-US" sz="4000" b="1" dirty="0">
                <a:solidFill>
                  <a:srgbClr val="5F278A"/>
                </a:solidFill>
              </a:rPr>
              <a:t>Comparative Methodology</a:t>
            </a:r>
            <a:br>
              <a:rPr lang="en-US" dirty="0"/>
            </a:br>
            <a:r>
              <a:rPr lang="en-US" sz="2800" dirty="0">
                <a:solidFill>
                  <a:srgbClr val="5F278A"/>
                </a:solidFill>
              </a:rPr>
              <a:t>Common Analytic Procedures</a:t>
            </a:r>
          </a:p>
        </p:txBody>
      </p:sp>
      <p:sp>
        <p:nvSpPr>
          <p:cNvPr id="3" name="Content Placeholder 2">
            <a:extLst>
              <a:ext uri="{FF2B5EF4-FFF2-40B4-BE49-F238E27FC236}">
                <a16:creationId xmlns:a16="http://schemas.microsoft.com/office/drawing/2014/main" id="{BCE937B6-D75A-3F47-AF3F-F8DAED1AE081}"/>
              </a:ext>
            </a:extLst>
          </p:cNvPr>
          <p:cNvSpPr>
            <a:spLocks noGrp="1"/>
          </p:cNvSpPr>
          <p:nvPr>
            <p:ph idx="1"/>
          </p:nvPr>
        </p:nvSpPr>
        <p:spPr>
          <a:xfrm>
            <a:off x="209033" y="1959797"/>
            <a:ext cx="8722760" cy="4343400"/>
          </a:xfrm>
        </p:spPr>
        <p:txBody>
          <a:bodyPr/>
          <a:lstStyle/>
          <a:p>
            <a:r>
              <a:rPr lang="en-US" dirty="0"/>
              <a:t>Duquesne University doctoral dissertations (~100)</a:t>
            </a:r>
          </a:p>
          <a:p>
            <a:r>
              <a:rPr lang="en-US" dirty="0"/>
              <a:t>Criminal Victimization study </a:t>
            </a:r>
            <a:r>
              <a:rPr lang="en-US" sz="2000" dirty="0"/>
              <a:t>(Reflection in depth and detail)</a:t>
            </a:r>
          </a:p>
          <a:p>
            <a:r>
              <a:rPr lang="en-US" dirty="0"/>
              <a:t>Existential phenomenological psychology literature</a:t>
            </a:r>
          </a:p>
          <a:p>
            <a:r>
              <a:rPr lang="en-US" dirty="0"/>
              <a:t>Psychoanalysis</a:t>
            </a:r>
          </a:p>
          <a:p>
            <a:r>
              <a:rPr lang="en-US" dirty="0"/>
              <a:t>History of qualitative research (before formal methods)</a:t>
            </a:r>
          </a:p>
          <a:p>
            <a:r>
              <a:rPr lang="en-US" dirty="0"/>
              <a:t>Contemporary pluralism</a:t>
            </a:r>
          </a:p>
        </p:txBody>
      </p:sp>
    </p:spTree>
    <p:extLst>
      <p:ext uri="{BB962C8B-B14F-4D97-AF65-F5344CB8AC3E}">
        <p14:creationId xmlns:p14="http://schemas.microsoft.com/office/powerpoint/2010/main" val="24461273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209" y="102606"/>
            <a:ext cx="8079581" cy="1500027"/>
          </a:xfrm>
        </p:spPr>
        <p:txBody>
          <a:bodyPr>
            <a:noAutofit/>
          </a:bodyPr>
          <a:lstStyle/>
          <a:p>
            <a:pPr algn="ctr"/>
            <a:r>
              <a:rPr lang="en-US" sz="4000" b="1" dirty="0">
                <a:solidFill>
                  <a:srgbClr val="5F278A"/>
                </a:solidFill>
                <a:latin typeface="Calibri"/>
                <a:cs typeface="Calibri"/>
              </a:rPr>
              <a:t>Comparison of 5 Analytic Methods</a:t>
            </a:r>
            <a:br>
              <a:rPr lang="en-US" sz="3000" dirty="0">
                <a:solidFill>
                  <a:srgbClr val="000000"/>
                </a:solidFill>
                <a:latin typeface="Calibri"/>
                <a:cs typeface="Calibri"/>
              </a:rPr>
            </a:br>
            <a:endParaRPr lang="en-US" sz="3000" dirty="0">
              <a:solidFill>
                <a:srgbClr val="000000"/>
              </a:solidFill>
              <a:latin typeface="Calibri"/>
              <a:cs typeface="Calibri"/>
            </a:endParaRPr>
          </a:p>
        </p:txBody>
      </p:sp>
      <p:pic>
        <p:nvPicPr>
          <p:cNvPr id="4" name="Content Placeholder 3" descr="Cover.jpg"/>
          <p:cNvPicPr>
            <a:picLocks noGrp="1" noChangeAspect="1"/>
          </p:cNvPicPr>
          <p:nvPr>
            <p:ph idx="1"/>
          </p:nvPr>
        </p:nvPicPr>
        <p:blipFill>
          <a:blip r:embed="rId2">
            <a:extLst>
              <a:ext uri="{28A0092B-C50C-407E-A947-70E740481C1C}">
                <a14:useLocalDpi xmlns:a14="http://schemas.microsoft.com/office/drawing/2010/main" val="0"/>
              </a:ext>
            </a:extLst>
          </a:blip>
          <a:srcRect l="-154223" r="-154223"/>
          <a:stretch>
            <a:fillRect/>
          </a:stretch>
        </p:blipFill>
        <p:spPr>
          <a:xfrm>
            <a:off x="235982" y="1779201"/>
            <a:ext cx="11846071" cy="4148748"/>
          </a:xfrm>
        </p:spPr>
      </p:pic>
      <p:sp>
        <p:nvSpPr>
          <p:cNvPr id="3" name="TextBox 2">
            <a:extLst>
              <a:ext uri="{FF2B5EF4-FFF2-40B4-BE49-F238E27FC236}">
                <a16:creationId xmlns:a16="http://schemas.microsoft.com/office/drawing/2014/main" id="{4CCD0F86-FA57-524A-8F69-AA29E7F238E3}"/>
              </a:ext>
            </a:extLst>
          </p:cNvPr>
          <p:cNvSpPr txBox="1"/>
          <p:nvPr/>
        </p:nvSpPr>
        <p:spPr>
          <a:xfrm>
            <a:off x="667819" y="1960749"/>
            <a:ext cx="3563476" cy="3785652"/>
          </a:xfrm>
          <a:prstGeom prst="rect">
            <a:avLst/>
          </a:prstGeom>
          <a:noFill/>
        </p:spPr>
        <p:txBody>
          <a:bodyPr wrap="none" rtlCol="0">
            <a:spAutoFit/>
          </a:bodyPr>
          <a:lstStyle/>
          <a:p>
            <a:pPr marL="166370"/>
            <a:r>
              <a:rPr lang="en-US" altLang="en-US" sz="2400" b="1" dirty="0">
                <a:ea typeface="ＭＳ Ｐゴシック" panose="020B0600070205080204" pitchFamily="34" charset="-128"/>
              </a:rPr>
              <a:t>Phenomenology</a:t>
            </a:r>
          </a:p>
          <a:p>
            <a:pPr marL="166370"/>
            <a:r>
              <a:rPr lang="en-US" altLang="en-US" sz="2400" dirty="0">
                <a:ea typeface="ＭＳ Ｐゴシック" panose="020B0600070205080204" pitchFamily="34" charset="-128"/>
              </a:rPr>
              <a:t>(me)</a:t>
            </a:r>
          </a:p>
          <a:p>
            <a:pPr marL="166370"/>
            <a:r>
              <a:rPr lang="en-US" altLang="en-US" sz="2400" b="1" dirty="0">
                <a:ea typeface="ＭＳ Ｐゴシック" panose="020B0600070205080204" pitchFamily="34" charset="-128"/>
              </a:rPr>
              <a:t>Grounded Theory </a:t>
            </a:r>
          </a:p>
          <a:p>
            <a:pPr marL="166370"/>
            <a:r>
              <a:rPr lang="en-US" altLang="en-US" sz="2400" dirty="0">
                <a:ea typeface="ＭＳ Ｐゴシック" panose="020B0600070205080204" pitchFamily="34" charset="-128"/>
              </a:rPr>
              <a:t>(Kathy Charmaz)</a:t>
            </a:r>
          </a:p>
          <a:p>
            <a:pPr marL="166370"/>
            <a:r>
              <a:rPr lang="en-US" altLang="en-US" sz="2400" b="1" dirty="0">
                <a:ea typeface="ＭＳ Ｐゴシック" panose="020B0600070205080204" pitchFamily="34" charset="-128"/>
              </a:rPr>
              <a:t>Discourse Analysis </a:t>
            </a:r>
          </a:p>
          <a:p>
            <a:pPr marL="166370"/>
            <a:r>
              <a:rPr lang="en-US" altLang="en-US" sz="2400" dirty="0">
                <a:ea typeface="ＭＳ Ｐゴシック" panose="020B0600070205080204" pitchFamily="34" charset="-128"/>
              </a:rPr>
              <a:t>(Linda McMullen)</a:t>
            </a:r>
          </a:p>
          <a:p>
            <a:pPr marL="166370"/>
            <a:r>
              <a:rPr lang="en-US" altLang="en-US" sz="2400" b="1" dirty="0">
                <a:ea typeface="ＭＳ Ｐゴシック" panose="020B0600070205080204" pitchFamily="34" charset="-128"/>
              </a:rPr>
              <a:t>Narrative Research </a:t>
            </a:r>
          </a:p>
          <a:p>
            <a:pPr marL="166370"/>
            <a:r>
              <a:rPr lang="en-US" altLang="en-US" sz="2400" dirty="0">
                <a:ea typeface="ＭＳ Ｐゴシック" panose="020B0600070205080204" pitchFamily="34" charset="-128"/>
              </a:rPr>
              <a:t>(</a:t>
            </a:r>
            <a:r>
              <a:rPr lang="en-US" altLang="en-US" sz="2400" dirty="0" err="1">
                <a:ea typeface="ＭＳ Ｐゴシック" panose="020B0600070205080204" pitchFamily="34" charset="-128"/>
              </a:rPr>
              <a:t>Ruthellen</a:t>
            </a:r>
            <a:r>
              <a:rPr lang="en-US" altLang="en-US" sz="2400" dirty="0">
                <a:ea typeface="ＭＳ Ｐゴシック" panose="020B0600070205080204" pitchFamily="34" charset="-128"/>
              </a:rPr>
              <a:t> </a:t>
            </a:r>
            <a:r>
              <a:rPr lang="en-US" altLang="en-US" sz="2400" dirty="0" err="1">
                <a:ea typeface="ＭＳ Ｐゴシック" panose="020B0600070205080204" pitchFamily="34" charset="-128"/>
              </a:rPr>
              <a:t>Josselson</a:t>
            </a:r>
            <a:r>
              <a:rPr lang="en-US" altLang="en-US" sz="2400" dirty="0">
                <a:ea typeface="ＭＳ Ｐゴシック" panose="020B0600070205080204" pitchFamily="34" charset="-128"/>
              </a:rPr>
              <a:t>)</a:t>
            </a:r>
          </a:p>
          <a:p>
            <a:pPr marL="166370"/>
            <a:r>
              <a:rPr lang="en-US" altLang="en-US" sz="2400" b="1" dirty="0">
                <a:ea typeface="ＭＳ Ｐゴシック" panose="020B0600070205080204" pitchFamily="34" charset="-128"/>
              </a:rPr>
              <a:t>Intuitive Inquiry </a:t>
            </a:r>
          </a:p>
          <a:p>
            <a:pPr marL="166370"/>
            <a:r>
              <a:rPr lang="en-US" altLang="en-US" sz="2400" dirty="0">
                <a:ea typeface="ＭＳ Ｐゴシック" panose="020B0600070205080204" pitchFamily="34" charset="-128"/>
              </a:rPr>
              <a:t>(Rosemarie Anderson)</a:t>
            </a:r>
          </a:p>
        </p:txBody>
      </p:sp>
    </p:spTree>
    <p:extLst>
      <p:ext uri="{BB962C8B-B14F-4D97-AF65-F5344CB8AC3E}">
        <p14:creationId xmlns:p14="http://schemas.microsoft.com/office/powerpoint/2010/main" val="10614734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060380-7E92-AD47-9CD7-4C361C28128C}"/>
              </a:ext>
            </a:extLst>
          </p:cNvPr>
          <p:cNvSpPr>
            <a:spLocks noGrp="1"/>
          </p:cNvSpPr>
          <p:nvPr>
            <p:ph idx="1"/>
          </p:nvPr>
        </p:nvSpPr>
        <p:spPr>
          <a:xfrm>
            <a:off x="457200" y="779980"/>
            <a:ext cx="8229600" cy="5785207"/>
          </a:xfrm>
        </p:spPr>
        <p:txBody>
          <a:bodyPr>
            <a:normAutofit/>
          </a:bodyPr>
          <a:lstStyle/>
          <a:p>
            <a:pPr>
              <a:lnSpc>
                <a:spcPct val="80000"/>
              </a:lnSpc>
              <a:spcBef>
                <a:spcPts val="1400"/>
              </a:spcBef>
            </a:pPr>
            <a:r>
              <a:rPr lang="en-US" altLang="en-US" sz="2000" b="1" dirty="0">
                <a:ea typeface="ＭＳ Ｐゴシック" panose="020B0600070205080204" pitchFamily="34" charset="-128"/>
              </a:rPr>
              <a:t>Reflexive</a:t>
            </a:r>
            <a:r>
              <a:rPr lang="en-US" altLang="en-US" sz="2000" dirty="0">
                <a:ea typeface="ＭＳ Ｐゴシック" panose="020B0600070205080204" pitchFamily="34" charset="-128"/>
              </a:rPr>
              <a:t>  account of presuppositions</a:t>
            </a:r>
          </a:p>
          <a:p>
            <a:pPr>
              <a:lnSpc>
                <a:spcPct val="80000"/>
              </a:lnSpc>
              <a:spcBef>
                <a:spcPts val="1400"/>
              </a:spcBef>
            </a:pPr>
            <a:r>
              <a:rPr lang="en-US" altLang="en-US" sz="2000" b="1" dirty="0">
                <a:ea typeface="ＭＳ Ｐゴシック" panose="020B0600070205080204" pitchFamily="34" charset="-128"/>
              </a:rPr>
              <a:t>Concrete examples</a:t>
            </a:r>
            <a:r>
              <a:rPr lang="en-US" altLang="en-US" sz="2000" dirty="0">
                <a:ea typeface="ＭＳ Ｐゴシック" panose="020B0600070205080204" pitchFamily="34" charset="-128"/>
              </a:rPr>
              <a:t>—observations, descriptions</a:t>
            </a:r>
          </a:p>
          <a:p>
            <a:pPr>
              <a:lnSpc>
                <a:spcPct val="80000"/>
              </a:lnSpc>
              <a:spcBef>
                <a:spcPts val="1400"/>
              </a:spcBef>
            </a:pPr>
            <a:r>
              <a:rPr lang="en-US" altLang="en-US" sz="2000" b="1" dirty="0">
                <a:ea typeface="ＭＳ Ｐゴシック" panose="020B0600070205080204" pitchFamily="34" charset="-128"/>
              </a:rPr>
              <a:t>Critical assessment of data</a:t>
            </a:r>
            <a:r>
              <a:rPr lang="en-US" altLang="en-US" sz="2000" dirty="0">
                <a:ea typeface="ＭＳ Ｐゴシック" panose="020B0600070205080204" pitchFamily="34" charset="-128"/>
              </a:rPr>
              <a:t>: context, limits, and appropriateness</a:t>
            </a:r>
          </a:p>
          <a:p>
            <a:pPr>
              <a:lnSpc>
                <a:spcPct val="80000"/>
              </a:lnSpc>
              <a:spcBef>
                <a:spcPts val="1400"/>
              </a:spcBef>
            </a:pPr>
            <a:r>
              <a:rPr lang="en-US" altLang="en-US" sz="2000" b="1" dirty="0">
                <a:ea typeface="ＭＳ Ｐゴシック" panose="020B0600070205080204" pitchFamily="34" charset="-128"/>
              </a:rPr>
              <a:t>Transparent </a:t>
            </a:r>
            <a:r>
              <a:rPr lang="en-US" altLang="en-US" sz="2000" dirty="0">
                <a:ea typeface="ＭＳ Ｐゴシック" panose="020B0600070205080204" pitchFamily="34" charset="-128"/>
              </a:rPr>
              <a:t>account of procedures</a:t>
            </a:r>
          </a:p>
          <a:p>
            <a:pPr>
              <a:lnSpc>
                <a:spcPct val="80000"/>
              </a:lnSpc>
              <a:spcBef>
                <a:spcPts val="1400"/>
              </a:spcBef>
            </a:pPr>
            <a:r>
              <a:rPr lang="en-US" altLang="en-US" sz="2000" b="1" dirty="0">
                <a:ea typeface="ＭＳ Ｐゴシック" panose="020B0600070205080204" pitchFamily="34" charset="-128"/>
              </a:rPr>
              <a:t>Open</a:t>
            </a:r>
            <a:r>
              <a:rPr lang="en-US" altLang="en-US" sz="2000" dirty="0">
                <a:ea typeface="ＭＳ Ｐゴシック" panose="020B0600070205080204" pitchFamily="34" charset="-128"/>
              </a:rPr>
              <a:t>, multiple readings</a:t>
            </a:r>
          </a:p>
          <a:p>
            <a:pPr>
              <a:lnSpc>
                <a:spcPct val="80000"/>
              </a:lnSpc>
              <a:spcBef>
                <a:spcPts val="1400"/>
              </a:spcBef>
            </a:pPr>
            <a:r>
              <a:rPr lang="en-US" altLang="en-US" sz="2000" b="1" dirty="0">
                <a:ea typeface="ＭＳ Ｐゴシック" panose="020B0600070205080204" pitchFamily="34" charset="-128"/>
              </a:rPr>
              <a:t>Language sensitivity </a:t>
            </a:r>
            <a:r>
              <a:rPr lang="en-US" altLang="en-US" sz="2000" dirty="0">
                <a:ea typeface="ＭＳ Ｐゴシック" panose="020B0600070205080204" pitchFamily="34" charset="-128"/>
              </a:rPr>
              <a:t>to expression in context</a:t>
            </a:r>
          </a:p>
          <a:p>
            <a:pPr>
              <a:lnSpc>
                <a:spcPct val="80000"/>
              </a:lnSpc>
              <a:spcBef>
                <a:spcPts val="1400"/>
              </a:spcBef>
            </a:pPr>
            <a:r>
              <a:rPr lang="en-US" altLang="en-US" sz="2000" b="1" dirty="0">
                <a:ea typeface="ＭＳ Ｐゴシック" panose="020B0600070205080204" pitchFamily="34" charset="-128"/>
              </a:rPr>
              <a:t>Emergent ideation </a:t>
            </a:r>
            <a:r>
              <a:rPr lang="en-US" altLang="en-US" sz="2000" dirty="0">
                <a:ea typeface="ＭＳ Ｐゴシック" panose="020B0600070205080204" pitchFamily="34" charset="-128"/>
              </a:rPr>
              <a:t>rooted textual data</a:t>
            </a:r>
          </a:p>
          <a:p>
            <a:pPr>
              <a:lnSpc>
                <a:spcPct val="80000"/>
              </a:lnSpc>
              <a:spcBef>
                <a:spcPts val="1400"/>
              </a:spcBef>
            </a:pPr>
            <a:r>
              <a:rPr lang="en-US" altLang="en-US" sz="2000" b="1" dirty="0">
                <a:ea typeface="ＭＳ Ｐゴシック" panose="020B0600070205080204" pitchFamily="34" charset="-128"/>
              </a:rPr>
              <a:t>Meaning explication</a:t>
            </a:r>
            <a:r>
              <a:rPr lang="en-US" altLang="en-US" sz="2000" dirty="0">
                <a:ea typeface="ＭＳ Ｐゴシック" panose="020B0600070205080204" pitchFamily="34" charset="-128"/>
              </a:rPr>
              <a:t>—differentiation, articulation</a:t>
            </a:r>
            <a:endParaRPr lang="en-US" altLang="en-US" sz="2000" b="1" dirty="0">
              <a:ea typeface="ＭＳ Ｐゴシック" panose="020B0600070205080204" pitchFamily="34" charset="-128"/>
            </a:endParaRPr>
          </a:p>
          <a:p>
            <a:pPr>
              <a:lnSpc>
                <a:spcPct val="80000"/>
              </a:lnSpc>
              <a:spcBef>
                <a:spcPts val="1400"/>
              </a:spcBef>
            </a:pPr>
            <a:r>
              <a:rPr lang="en-US" altLang="en-US" sz="2000" b="1" dirty="0">
                <a:ea typeface="ＭＳ Ｐゴシック" panose="020B0600070205080204" pitchFamily="34" charset="-128"/>
              </a:rPr>
              <a:t>Holistic </a:t>
            </a:r>
            <a:r>
              <a:rPr lang="en-US" altLang="en-US" sz="2000" dirty="0">
                <a:ea typeface="ＭＳ Ｐゴシック" panose="020B0600070205080204" pitchFamily="34" charset="-128"/>
              </a:rPr>
              <a:t>account of structural organization</a:t>
            </a:r>
            <a:endParaRPr lang="en-US" altLang="en-US" sz="2000" b="1" dirty="0">
              <a:ea typeface="ＭＳ Ｐゴシック" panose="020B0600070205080204" pitchFamily="34" charset="-128"/>
            </a:endParaRPr>
          </a:p>
          <a:p>
            <a:pPr>
              <a:lnSpc>
                <a:spcPct val="80000"/>
              </a:lnSpc>
              <a:spcBef>
                <a:spcPts val="1400"/>
              </a:spcBef>
            </a:pPr>
            <a:r>
              <a:rPr lang="en-US" altLang="en-US" sz="2000" b="1" dirty="0">
                <a:ea typeface="ＭＳ Ｐゴシック" panose="020B0600070205080204" pitchFamily="34" charset="-128"/>
              </a:rPr>
              <a:t>Analytic comparison</a:t>
            </a:r>
            <a:r>
              <a:rPr lang="en-US" altLang="en-US" sz="2000" dirty="0">
                <a:ea typeface="ＭＳ Ｐゴシック" panose="020B0600070205080204" pitchFamily="34" charset="-128"/>
              </a:rPr>
              <a:t> of multiple examples</a:t>
            </a:r>
          </a:p>
          <a:p>
            <a:pPr>
              <a:lnSpc>
                <a:spcPct val="80000"/>
              </a:lnSpc>
              <a:spcBef>
                <a:spcPts val="1400"/>
              </a:spcBef>
            </a:pPr>
            <a:r>
              <a:rPr lang="en-US" altLang="en-US" sz="2000" b="1" dirty="0">
                <a:ea typeface="ＭＳ Ｐゴシック" panose="020B0600070205080204" pitchFamily="34" charset="-128"/>
              </a:rPr>
              <a:t>Evidence</a:t>
            </a:r>
            <a:r>
              <a:rPr lang="en-US" altLang="en-US" sz="2000" dirty="0">
                <a:ea typeface="ＭＳ Ｐゴシック" panose="020B0600070205080204" pitchFamily="34" charset="-128"/>
              </a:rPr>
              <a:t> presented in support of knowledge claims</a:t>
            </a:r>
            <a:endParaRPr lang="en-US" altLang="en-US" sz="2000" b="1" dirty="0">
              <a:ea typeface="ＭＳ Ｐゴシック" panose="020B0600070205080204" pitchFamily="34" charset="-128"/>
            </a:endParaRPr>
          </a:p>
          <a:p>
            <a:pPr>
              <a:lnSpc>
                <a:spcPct val="80000"/>
              </a:lnSpc>
              <a:spcBef>
                <a:spcPts val="1400"/>
              </a:spcBef>
            </a:pPr>
            <a:r>
              <a:rPr lang="en-US" altLang="en-US" sz="2000" b="1" dirty="0">
                <a:ea typeface="ＭＳ Ｐゴシック" panose="020B0600070205080204" pitchFamily="34" charset="-128"/>
              </a:rPr>
              <a:t>Emphasis on subjectivity</a:t>
            </a:r>
            <a:r>
              <a:rPr lang="en-US" altLang="en-US" sz="2000" dirty="0">
                <a:ea typeface="ＭＳ Ｐゴシック" panose="020B0600070205080204" pitchFamily="34" charset="-128"/>
              </a:rPr>
              <a:t>: embodied, practical, affective, linguistic, social, cultural, and temporal</a:t>
            </a:r>
          </a:p>
          <a:p>
            <a:pPr>
              <a:lnSpc>
                <a:spcPct val="80000"/>
              </a:lnSpc>
              <a:spcBef>
                <a:spcPts val="1400"/>
              </a:spcBef>
            </a:pPr>
            <a:r>
              <a:rPr lang="en-US" altLang="en-US" sz="2000" b="1" dirty="0">
                <a:ea typeface="ＭＳ Ｐゴシック" panose="020B0600070205080204" pitchFamily="34" charset="-128"/>
              </a:rPr>
              <a:t>Self-critical reflexivity </a:t>
            </a:r>
            <a:r>
              <a:rPr lang="en-US" altLang="en-US" sz="2000" dirty="0">
                <a:ea typeface="ＭＳ Ｐゴシック" panose="020B0600070205080204" pitchFamily="34" charset="-128"/>
              </a:rPr>
              <a:t>on limits of research</a:t>
            </a:r>
          </a:p>
        </p:txBody>
      </p:sp>
      <p:sp>
        <p:nvSpPr>
          <p:cNvPr id="36866" name="Title 1">
            <a:extLst>
              <a:ext uri="{FF2B5EF4-FFF2-40B4-BE49-F238E27FC236}">
                <a16:creationId xmlns:a16="http://schemas.microsoft.com/office/drawing/2014/main" id="{A7376724-80EA-FA4F-8E6C-9D7B96A84CB0}"/>
              </a:ext>
            </a:extLst>
          </p:cNvPr>
          <p:cNvSpPr>
            <a:spLocks noGrp="1"/>
          </p:cNvSpPr>
          <p:nvPr>
            <p:ph type="title"/>
          </p:nvPr>
        </p:nvSpPr>
        <p:spPr>
          <a:xfrm>
            <a:off x="0" y="0"/>
            <a:ext cx="9144000" cy="533400"/>
          </a:xfrm>
        </p:spPr>
        <p:txBody>
          <a:bodyPr/>
          <a:lstStyle/>
          <a:p>
            <a:r>
              <a:rPr lang="en-US" altLang="en-US" sz="2400" b="1" dirty="0">
                <a:solidFill>
                  <a:srgbClr val="5F278A"/>
                </a:solidFill>
                <a:ea typeface="ＭＳ Ｐゴシック" panose="020B0600070205080204" pitchFamily="34" charset="-128"/>
              </a:rPr>
              <a:t>Common Fundaments of Qualitative Research</a:t>
            </a:r>
          </a:p>
        </p:txBody>
      </p:sp>
    </p:spTree>
    <p:extLst>
      <p:ext uri="{BB962C8B-B14F-4D97-AF65-F5344CB8AC3E}">
        <p14:creationId xmlns:p14="http://schemas.microsoft.com/office/powerpoint/2010/main" val="35651870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934BCEE7-5718-434A-BD9F-59F1D2915DDD}"/>
              </a:ext>
            </a:extLst>
          </p:cNvPr>
          <p:cNvSpPr>
            <a:spLocks noGrp="1"/>
          </p:cNvSpPr>
          <p:nvPr>
            <p:ph type="title"/>
          </p:nvPr>
        </p:nvSpPr>
        <p:spPr>
          <a:xfrm>
            <a:off x="130629" y="241160"/>
            <a:ext cx="8872694" cy="533400"/>
          </a:xfrm>
        </p:spPr>
        <p:txBody>
          <a:bodyPr/>
          <a:lstStyle/>
          <a:p>
            <a:r>
              <a:rPr lang="en-US" altLang="en-US" sz="3200" b="1" dirty="0">
                <a:solidFill>
                  <a:srgbClr val="5F278A"/>
                </a:solidFill>
                <a:ea typeface="ＭＳ Ｐゴシック" panose="020B0600070205080204" pitchFamily="34" charset="-128"/>
              </a:rPr>
              <a:t>Distinctive Features of Qualitative Traditions</a:t>
            </a:r>
          </a:p>
        </p:txBody>
      </p:sp>
      <p:sp>
        <p:nvSpPr>
          <p:cNvPr id="37890" name="Content Placeholder 2">
            <a:extLst>
              <a:ext uri="{FF2B5EF4-FFF2-40B4-BE49-F238E27FC236}">
                <a16:creationId xmlns:a16="http://schemas.microsoft.com/office/drawing/2014/main" id="{17BCF369-EEA8-2342-A67B-FB0A5701DEA8}"/>
              </a:ext>
            </a:extLst>
          </p:cNvPr>
          <p:cNvSpPr>
            <a:spLocks noGrp="1"/>
          </p:cNvSpPr>
          <p:nvPr>
            <p:ph idx="1"/>
          </p:nvPr>
        </p:nvSpPr>
        <p:spPr>
          <a:xfrm>
            <a:off x="406539" y="971340"/>
            <a:ext cx="8320873" cy="6248400"/>
          </a:xfrm>
        </p:spPr>
        <p:txBody>
          <a:bodyPr>
            <a:noAutofit/>
          </a:bodyPr>
          <a:lstStyle/>
          <a:p>
            <a:pPr>
              <a:spcBef>
                <a:spcPts val="200"/>
              </a:spcBef>
            </a:pPr>
            <a:r>
              <a:rPr lang="en-US" altLang="en-US" sz="1600" b="1" dirty="0">
                <a:ea typeface="ＭＳ Ｐゴシック" panose="020B0600070205080204" pitchFamily="34" charset="-128"/>
              </a:rPr>
              <a:t>Phenomenological Psychology</a:t>
            </a:r>
            <a:endParaRPr lang="en-US" altLang="en-US" sz="1600" dirty="0">
              <a:ea typeface="ＭＳ Ｐゴシック" panose="020B0600070205080204" pitchFamily="34" charset="-128"/>
            </a:endParaRPr>
          </a:p>
          <a:p>
            <a:pPr>
              <a:spcBef>
                <a:spcPts val="200"/>
              </a:spcBef>
              <a:buFont typeface="Arial" panose="020B0604020202020204" pitchFamily="34" charset="0"/>
              <a:buNone/>
            </a:pPr>
            <a:r>
              <a:rPr lang="en-US" altLang="en-US" sz="1600" dirty="0">
                <a:ea typeface="ＭＳ Ｐゴシック" panose="020B0600070205080204" pitchFamily="34" charset="-128"/>
              </a:rPr>
              <a:t>		</a:t>
            </a:r>
            <a:r>
              <a:rPr lang="en-US" altLang="en-US" sz="1600" dirty="0" err="1">
                <a:ea typeface="ＭＳ Ｐゴシック" panose="020B0600070205080204" pitchFamily="34" charset="-128"/>
              </a:rPr>
              <a:t>Epochés</a:t>
            </a:r>
            <a:r>
              <a:rPr lang="en-US" altLang="en-US" sz="1600" dirty="0">
                <a:ea typeface="ＭＳ Ｐゴシック" panose="020B0600070205080204" pitchFamily="34" charset="-128"/>
              </a:rPr>
              <a:t> (abstention from natural science, theory, and existential positing)</a:t>
            </a:r>
          </a:p>
          <a:p>
            <a:pPr>
              <a:spcBef>
                <a:spcPts val="200"/>
              </a:spcBef>
              <a:buFont typeface="Arial" panose="020B0604020202020204" pitchFamily="34" charset="0"/>
              <a:buNone/>
            </a:pPr>
            <a:r>
              <a:rPr lang="en-US" altLang="en-US" sz="1600" dirty="0">
                <a:ea typeface="ＭＳ Ｐゴシック" panose="020B0600070205080204" pitchFamily="34" charset="-128"/>
              </a:rPr>
              <a:t>		Intentional analysis of structures of lifeworld</a:t>
            </a:r>
          </a:p>
          <a:p>
            <a:pPr>
              <a:spcBef>
                <a:spcPts val="200"/>
              </a:spcBef>
              <a:buFont typeface="Arial" panose="020B0604020202020204" pitchFamily="34" charset="0"/>
              <a:buNone/>
            </a:pPr>
            <a:r>
              <a:rPr lang="en-US" altLang="en-US" sz="1600" dirty="0">
                <a:ea typeface="ＭＳ Ｐゴシック" panose="020B0600070205080204" pitchFamily="34" charset="-128"/>
              </a:rPr>
              <a:t>		Imaginative variation in eidetic analysis to clarify qualitative generalities</a:t>
            </a:r>
          </a:p>
          <a:p>
            <a:pPr>
              <a:spcBef>
                <a:spcPts val="200"/>
              </a:spcBef>
            </a:pPr>
            <a:r>
              <a:rPr lang="en-US" altLang="en-US" sz="1600" b="1" dirty="0">
                <a:ea typeface="ＭＳ Ｐゴシック" panose="020B0600070205080204" pitchFamily="34" charset="-128"/>
              </a:rPr>
              <a:t>Grounded Theory</a:t>
            </a:r>
            <a:endParaRPr lang="en-US" altLang="en-US" sz="1600" dirty="0">
              <a:ea typeface="ＭＳ Ｐゴシック" panose="020B0600070205080204" pitchFamily="34" charset="-128"/>
            </a:endParaRPr>
          </a:p>
          <a:p>
            <a:pPr>
              <a:spcBef>
                <a:spcPts val="200"/>
              </a:spcBef>
              <a:buFont typeface="Arial" panose="020B0604020202020204" pitchFamily="34" charset="0"/>
              <a:buNone/>
            </a:pPr>
            <a:r>
              <a:rPr lang="en-US" altLang="en-US" sz="1600" dirty="0">
                <a:ea typeface="ＭＳ Ｐゴシック" panose="020B0600070205080204" pitchFamily="34" charset="-128"/>
              </a:rPr>
              <a:t>		Mid-level theory building and testing (abductive reasoning)</a:t>
            </a:r>
          </a:p>
          <a:p>
            <a:pPr>
              <a:spcBef>
                <a:spcPts val="200"/>
              </a:spcBef>
              <a:buFont typeface="Arial" panose="020B0604020202020204" pitchFamily="34" charset="0"/>
              <a:buNone/>
            </a:pPr>
            <a:r>
              <a:rPr lang="en-US" altLang="en-US" sz="1600" dirty="0">
                <a:ea typeface="ＭＳ Ｐゴシック" panose="020B0600070205080204" pitchFamily="34" charset="-128"/>
              </a:rPr>
              <a:t>		Theoretical sampling of data </a:t>
            </a:r>
          </a:p>
          <a:p>
            <a:pPr>
              <a:spcBef>
                <a:spcPts val="200"/>
              </a:spcBef>
              <a:buFont typeface="Arial" panose="020B0604020202020204" pitchFamily="34" charset="0"/>
              <a:buNone/>
            </a:pPr>
            <a:r>
              <a:rPr lang="en-US" altLang="en-US" sz="1600" dirty="0">
                <a:ea typeface="ＭＳ Ｐゴシック" panose="020B0600070205080204" pitchFamily="34" charset="-128"/>
              </a:rPr>
              <a:t>		Bridging with traditional hypothetical science</a:t>
            </a:r>
          </a:p>
          <a:p>
            <a:pPr>
              <a:spcBef>
                <a:spcPts val="200"/>
              </a:spcBef>
            </a:pPr>
            <a:r>
              <a:rPr lang="en-US" altLang="en-US" sz="1600" b="1" dirty="0">
                <a:ea typeface="ＭＳ Ｐゴシック" panose="020B0600070205080204" pitchFamily="34" charset="-128"/>
              </a:rPr>
              <a:t>Discourse Analysis</a:t>
            </a:r>
            <a:r>
              <a:rPr lang="en-US" altLang="en-US" sz="1600" dirty="0">
                <a:ea typeface="ＭＳ Ｐゴシック" panose="020B0600070205080204" pitchFamily="34" charset="-128"/>
              </a:rPr>
              <a:t> </a:t>
            </a:r>
          </a:p>
          <a:p>
            <a:pPr>
              <a:spcBef>
                <a:spcPts val="200"/>
              </a:spcBef>
              <a:buFont typeface="Arial" panose="020B0604020202020204" pitchFamily="34" charset="0"/>
              <a:buNone/>
            </a:pPr>
            <a:r>
              <a:rPr lang="en-US" altLang="en-US" sz="1600" dirty="0">
                <a:ea typeface="ＭＳ Ｐゴシック" panose="020B0600070205080204" pitchFamily="34" charset="-128"/>
              </a:rPr>
              <a:t>		Reinterprets traditional concepts as discursive practices </a:t>
            </a:r>
          </a:p>
          <a:p>
            <a:pPr>
              <a:spcBef>
                <a:spcPts val="200"/>
              </a:spcBef>
              <a:buFont typeface="Arial" panose="020B0604020202020204" pitchFamily="34" charset="0"/>
              <a:buNone/>
            </a:pPr>
            <a:r>
              <a:rPr lang="en-US" altLang="en-US" sz="1600" dirty="0">
                <a:ea typeface="ＭＳ Ｐゴシック" panose="020B0600070205080204" pitchFamily="34" charset="-128"/>
              </a:rPr>
              <a:t>		Radical focus on language, including social contexts and consequences</a:t>
            </a:r>
          </a:p>
          <a:p>
            <a:pPr>
              <a:spcBef>
                <a:spcPts val="200"/>
              </a:spcBef>
              <a:buFont typeface="Arial" panose="020B0604020202020204" pitchFamily="34" charset="0"/>
              <a:buNone/>
            </a:pPr>
            <a:r>
              <a:rPr lang="en-US" altLang="en-US" sz="1600" dirty="0">
                <a:ea typeface="ＭＳ Ｐゴシック" panose="020B0600070205080204" pitchFamily="34" charset="-128"/>
              </a:rPr>
              <a:t>		Special tools of and procedures for linguistic analysis </a:t>
            </a:r>
          </a:p>
          <a:p>
            <a:pPr>
              <a:spcBef>
                <a:spcPts val="200"/>
              </a:spcBef>
            </a:pPr>
            <a:r>
              <a:rPr lang="en-US" altLang="en-US" sz="1600" b="1" dirty="0">
                <a:ea typeface="ＭＳ Ｐゴシック" panose="020B0600070205080204" pitchFamily="34" charset="-128"/>
              </a:rPr>
              <a:t>Narrative Research</a:t>
            </a:r>
            <a:endParaRPr lang="en-US" altLang="en-US" sz="1600" dirty="0">
              <a:ea typeface="ＭＳ Ｐゴシック" panose="020B0600070205080204" pitchFamily="34" charset="-128"/>
            </a:endParaRPr>
          </a:p>
          <a:p>
            <a:pPr>
              <a:spcBef>
                <a:spcPts val="200"/>
              </a:spcBef>
              <a:buFont typeface="Arial" panose="020B0604020202020204" pitchFamily="34" charset="0"/>
              <a:buNone/>
            </a:pPr>
            <a:r>
              <a:rPr lang="en-US" altLang="en-US" sz="1600" dirty="0">
                <a:ea typeface="ＭＳ Ｐゴシック" panose="020B0600070205080204" pitchFamily="34" charset="-128"/>
              </a:rPr>
              <a:t>		Engages diverse disciplinary, theoretical, and social positions </a:t>
            </a:r>
          </a:p>
          <a:p>
            <a:pPr>
              <a:spcBef>
                <a:spcPts val="200"/>
              </a:spcBef>
              <a:buFont typeface="Arial" panose="020B0604020202020204" pitchFamily="34" charset="0"/>
              <a:buNone/>
            </a:pPr>
            <a:r>
              <a:rPr lang="en-US" altLang="en-US" sz="1600" dirty="0">
                <a:ea typeface="ＭＳ Ｐゴシック" panose="020B0600070205080204" pitchFamily="34" charset="-128"/>
              </a:rPr>
              <a:t>		Organizing and meaning-making functions of story telling </a:t>
            </a:r>
          </a:p>
          <a:p>
            <a:pPr>
              <a:spcBef>
                <a:spcPts val="200"/>
              </a:spcBef>
              <a:buFont typeface="Arial" panose="020B0604020202020204" pitchFamily="34" charset="0"/>
              <a:buNone/>
            </a:pPr>
            <a:r>
              <a:rPr lang="en-US" altLang="en-US" sz="1600" dirty="0">
                <a:ea typeface="ＭＳ Ｐゴシック" panose="020B0600070205080204" pitchFamily="34" charset="-128"/>
              </a:rPr>
              <a:t>		Use of literary conventions of analysis</a:t>
            </a:r>
          </a:p>
          <a:p>
            <a:pPr>
              <a:spcBef>
                <a:spcPts val="200"/>
              </a:spcBef>
            </a:pPr>
            <a:r>
              <a:rPr lang="en-US" altLang="en-US" sz="1600" b="1" dirty="0">
                <a:ea typeface="ＭＳ Ｐゴシック" panose="020B0600070205080204" pitchFamily="34" charset="-128"/>
              </a:rPr>
              <a:t>Participatory Action Research</a:t>
            </a:r>
            <a:endParaRPr lang="en-US" altLang="en-US" sz="1600" dirty="0">
              <a:ea typeface="ＭＳ Ｐゴシック" panose="020B0600070205080204" pitchFamily="34" charset="-128"/>
            </a:endParaRPr>
          </a:p>
          <a:p>
            <a:pPr>
              <a:spcBef>
                <a:spcPts val="200"/>
              </a:spcBef>
              <a:buFont typeface="Arial" panose="020B0604020202020204" pitchFamily="34" charset="0"/>
              <a:buNone/>
            </a:pPr>
            <a:r>
              <a:rPr lang="en-US" altLang="en-US" sz="1600" dirty="0">
                <a:ea typeface="ＭＳ Ｐゴシック" panose="020B0600070205080204" pitchFamily="34" charset="-128"/>
              </a:rPr>
              <a:t>		Practical, emancipatory aim</a:t>
            </a:r>
          </a:p>
          <a:p>
            <a:pPr>
              <a:spcBef>
                <a:spcPts val="200"/>
              </a:spcBef>
              <a:buFont typeface="Arial" panose="020B0604020202020204" pitchFamily="34" charset="0"/>
              <a:buNone/>
            </a:pPr>
            <a:r>
              <a:rPr lang="en-US" altLang="en-US" sz="1600" dirty="0">
                <a:ea typeface="ＭＳ Ｐゴシック" panose="020B0600070205080204" pitchFamily="34" charset="-128"/>
              </a:rPr>
              <a:t>		Partnership with participants in all phases of research</a:t>
            </a:r>
          </a:p>
          <a:p>
            <a:pPr>
              <a:spcBef>
                <a:spcPts val="200"/>
              </a:spcBef>
              <a:buFont typeface="Arial" panose="020B0604020202020204" pitchFamily="34" charset="0"/>
              <a:buNone/>
            </a:pPr>
            <a:r>
              <a:rPr lang="en-US" altLang="en-US" sz="1600" dirty="0">
                <a:ea typeface="ＭＳ Ｐゴシック" panose="020B0600070205080204" pitchFamily="34" charset="-128"/>
              </a:rPr>
              <a:t>		Critical theory</a:t>
            </a:r>
          </a:p>
        </p:txBody>
      </p:sp>
    </p:spTree>
    <p:extLst>
      <p:ext uri="{BB962C8B-B14F-4D97-AF65-F5344CB8AC3E}">
        <p14:creationId xmlns:p14="http://schemas.microsoft.com/office/powerpoint/2010/main" val="14557652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9697" y="224139"/>
            <a:ext cx="8702565" cy="6033412"/>
          </a:xfrm>
        </p:spPr>
        <p:txBody>
          <a:bodyPr>
            <a:normAutofit fontScale="77500" lnSpcReduction="20000"/>
          </a:bodyPr>
          <a:lstStyle/>
          <a:p>
            <a:pPr marL="0" indent="0" algn="ctr">
              <a:buNone/>
            </a:pPr>
            <a:endParaRPr lang="en-US" sz="4000" dirty="0"/>
          </a:p>
          <a:p>
            <a:pPr marL="0" indent="0" algn="ctr">
              <a:buNone/>
            </a:pPr>
            <a:endParaRPr lang="en-US" sz="4000" dirty="0"/>
          </a:p>
          <a:p>
            <a:pPr marL="0" indent="0" algn="ctr">
              <a:spcBef>
                <a:spcPts val="800"/>
              </a:spcBef>
              <a:buNone/>
            </a:pPr>
            <a:r>
              <a:rPr lang="en-US" sz="5200" b="1" dirty="0">
                <a:solidFill>
                  <a:srgbClr val="5F278A"/>
                </a:solidFill>
              </a:rPr>
              <a:t>Qualitative Clarification of </a:t>
            </a:r>
          </a:p>
          <a:p>
            <a:pPr marL="0" indent="0" algn="ctr">
              <a:spcBef>
                <a:spcPts val="800"/>
              </a:spcBef>
              <a:buNone/>
            </a:pPr>
            <a:r>
              <a:rPr lang="en-US" sz="5200" b="1" dirty="0">
                <a:solidFill>
                  <a:srgbClr val="5F278A"/>
                </a:solidFill>
              </a:rPr>
              <a:t>Quantitatively Based Knowledge</a:t>
            </a:r>
          </a:p>
          <a:p>
            <a:pPr marL="0" indent="0" algn="ctr">
              <a:spcBef>
                <a:spcPts val="800"/>
              </a:spcBef>
              <a:buNone/>
            </a:pPr>
            <a:r>
              <a:rPr lang="en-US" sz="4600" dirty="0">
                <a:solidFill>
                  <a:srgbClr val="5F278A"/>
                </a:solidFill>
              </a:rPr>
              <a:t>Comparative Research on </a:t>
            </a:r>
          </a:p>
          <a:p>
            <a:pPr marL="0" indent="0" algn="ctr">
              <a:spcBef>
                <a:spcPts val="800"/>
              </a:spcBef>
              <a:buNone/>
            </a:pPr>
            <a:r>
              <a:rPr lang="en-US" sz="4600" dirty="0">
                <a:solidFill>
                  <a:srgbClr val="5F278A"/>
                </a:solidFill>
              </a:rPr>
              <a:t>Clinical and Sub-Clinical Bulimia (BN)</a:t>
            </a:r>
          </a:p>
          <a:p>
            <a:pPr marL="0" indent="0" algn="ctr">
              <a:spcBef>
                <a:spcPts val="800"/>
              </a:spcBef>
              <a:buNone/>
            </a:pPr>
            <a:endParaRPr lang="en-US" sz="4000" dirty="0"/>
          </a:p>
          <a:p>
            <a:pPr marL="0" indent="0" algn="ctr">
              <a:spcBef>
                <a:spcPts val="200"/>
              </a:spcBef>
              <a:buNone/>
            </a:pPr>
            <a:r>
              <a:rPr lang="en-US" sz="4000" dirty="0" err="1"/>
              <a:t>Niki</a:t>
            </a:r>
            <a:r>
              <a:rPr lang="en-US" sz="4000" dirty="0"/>
              <a:t> </a:t>
            </a:r>
            <a:r>
              <a:rPr lang="en-US" sz="4000" dirty="0" err="1"/>
              <a:t>Skoufalos</a:t>
            </a:r>
            <a:endParaRPr lang="en-US" sz="4000" dirty="0"/>
          </a:p>
          <a:p>
            <a:pPr marL="0" indent="0" algn="ctr">
              <a:spcBef>
                <a:spcPts val="200"/>
              </a:spcBef>
              <a:buNone/>
            </a:pPr>
            <a:r>
              <a:rPr lang="en-US" sz="4000" dirty="0"/>
              <a:t>Clinical Psychology</a:t>
            </a:r>
          </a:p>
          <a:p>
            <a:pPr marL="0" indent="0" algn="ctr">
              <a:spcBef>
                <a:spcPts val="200"/>
              </a:spcBef>
              <a:buNone/>
            </a:pPr>
            <a:r>
              <a:rPr lang="en-US" sz="4000" dirty="0"/>
              <a:t>Fordham University</a:t>
            </a:r>
          </a:p>
        </p:txBody>
      </p:sp>
    </p:spTree>
    <p:extLst>
      <p:ext uri="{BB962C8B-B14F-4D97-AF65-F5344CB8AC3E}">
        <p14:creationId xmlns:p14="http://schemas.microsoft.com/office/powerpoint/2010/main" val="36612714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solidFill>
                  <a:srgbClr val="5F278A"/>
                </a:solidFill>
              </a:rPr>
              <a:t>Problems and </a:t>
            </a:r>
            <a:br>
              <a:rPr lang="en-US" sz="4000" b="1" dirty="0">
                <a:solidFill>
                  <a:srgbClr val="5F278A"/>
                </a:solidFill>
              </a:rPr>
            </a:br>
            <a:r>
              <a:rPr lang="en-US" sz="4000" b="1" dirty="0">
                <a:solidFill>
                  <a:srgbClr val="5F278A"/>
                </a:solidFill>
              </a:rPr>
              <a:t>Research Question</a:t>
            </a:r>
          </a:p>
        </p:txBody>
      </p:sp>
      <p:sp>
        <p:nvSpPr>
          <p:cNvPr id="3" name="Content Placeholder 2"/>
          <p:cNvSpPr>
            <a:spLocks noGrp="1"/>
          </p:cNvSpPr>
          <p:nvPr>
            <p:ph idx="1"/>
          </p:nvPr>
        </p:nvSpPr>
        <p:spPr>
          <a:xfrm>
            <a:off x="193752" y="1600201"/>
            <a:ext cx="8950248" cy="4813872"/>
          </a:xfrm>
        </p:spPr>
        <p:txBody>
          <a:bodyPr>
            <a:normAutofit fontScale="92500"/>
          </a:bodyPr>
          <a:lstStyle/>
          <a:p>
            <a:r>
              <a:rPr lang="en-US" dirty="0"/>
              <a:t>The diagnostic criteria for bulimia nervosa has changed changed continually over history</a:t>
            </a:r>
          </a:p>
          <a:p>
            <a:r>
              <a:rPr lang="en-US" dirty="0"/>
              <a:t>Research shows that similar factors are correlated with binging and purging at clinical (diagnosable) and sub-clinical (insufficient to meet current diagnostic criteria) levels.</a:t>
            </a:r>
          </a:p>
          <a:p>
            <a:r>
              <a:rPr lang="en-US" dirty="0"/>
              <a:t>Debate over arbitrariness of diagnostic criteria.</a:t>
            </a:r>
          </a:p>
          <a:p>
            <a:r>
              <a:rPr lang="en-US" dirty="0"/>
              <a:t>Concern that sub-clinical bulimic population is at risk for developing clinical bulimia and needs psychological services</a:t>
            </a:r>
          </a:p>
          <a:p>
            <a:r>
              <a:rPr lang="en-US" dirty="0"/>
              <a:t>What is the psychology of these two populations: are they qualitatively similar or different?</a:t>
            </a:r>
          </a:p>
        </p:txBody>
      </p:sp>
    </p:spTree>
    <p:extLst>
      <p:ext uri="{BB962C8B-B14F-4D97-AF65-F5344CB8AC3E}">
        <p14:creationId xmlns:p14="http://schemas.microsoft.com/office/powerpoint/2010/main" val="9516429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35A4E-1CDA-B24C-8C97-F873A7D491FB}"/>
              </a:ext>
            </a:extLst>
          </p:cNvPr>
          <p:cNvSpPr>
            <a:spLocks noGrp="1"/>
          </p:cNvSpPr>
          <p:nvPr>
            <p:ph type="title"/>
          </p:nvPr>
        </p:nvSpPr>
        <p:spPr>
          <a:xfrm>
            <a:off x="549275" y="107576"/>
            <a:ext cx="8042276" cy="806823"/>
          </a:xfrm>
        </p:spPr>
        <p:txBody>
          <a:bodyPr/>
          <a:lstStyle/>
          <a:p>
            <a:r>
              <a:rPr lang="en-US" sz="4000" b="1" dirty="0">
                <a:solidFill>
                  <a:srgbClr val="5F278A"/>
                </a:solidFill>
              </a:rPr>
              <a:t>Methods</a:t>
            </a:r>
            <a:endParaRPr lang="en-US" sz="4000" dirty="0"/>
          </a:p>
        </p:txBody>
      </p:sp>
      <p:sp>
        <p:nvSpPr>
          <p:cNvPr id="3" name="Content Placeholder 2">
            <a:extLst>
              <a:ext uri="{FF2B5EF4-FFF2-40B4-BE49-F238E27FC236}">
                <a16:creationId xmlns:a16="http://schemas.microsoft.com/office/drawing/2014/main" id="{97FE27C8-5F18-F945-BE93-EBD4FEB0416B}"/>
              </a:ext>
            </a:extLst>
          </p:cNvPr>
          <p:cNvSpPr>
            <a:spLocks noGrp="1"/>
          </p:cNvSpPr>
          <p:nvPr>
            <p:ph idx="1"/>
          </p:nvPr>
        </p:nvSpPr>
        <p:spPr>
          <a:xfrm>
            <a:off x="251716" y="1130458"/>
            <a:ext cx="8640567" cy="5589143"/>
          </a:xfrm>
        </p:spPr>
        <p:txBody>
          <a:bodyPr>
            <a:normAutofit fontScale="40000" lnSpcReduction="20000"/>
          </a:bodyPr>
          <a:lstStyle/>
          <a:p>
            <a:pPr>
              <a:lnSpc>
                <a:spcPct val="80000"/>
              </a:lnSpc>
              <a:spcBef>
                <a:spcPts val="600"/>
              </a:spcBef>
            </a:pPr>
            <a:r>
              <a:rPr lang="en-US" sz="5000" b="1" dirty="0">
                <a:solidFill>
                  <a:srgbClr val="000000"/>
                </a:solidFill>
              </a:rPr>
              <a:t>Recruitment &amp; Selection</a:t>
            </a:r>
          </a:p>
          <a:p>
            <a:pPr lvl="1">
              <a:lnSpc>
                <a:spcPct val="80000"/>
              </a:lnSpc>
            </a:pPr>
            <a:r>
              <a:rPr lang="en-US" sz="5000" dirty="0">
                <a:solidFill>
                  <a:srgbClr val="000000"/>
                </a:solidFill>
              </a:rPr>
              <a:t>From 322 undergraduates, </a:t>
            </a:r>
          </a:p>
          <a:p>
            <a:pPr lvl="1">
              <a:lnSpc>
                <a:spcPct val="80000"/>
              </a:lnSpc>
            </a:pPr>
            <a:r>
              <a:rPr lang="en-US" sz="5000" dirty="0">
                <a:solidFill>
                  <a:srgbClr val="000000"/>
                </a:solidFill>
              </a:rPr>
              <a:t>4  clinical BN and 10 SCBN, 6 </a:t>
            </a:r>
            <a:r>
              <a:rPr lang="en-US" sz="5000" dirty="0" err="1">
                <a:solidFill>
                  <a:srgbClr val="000000"/>
                </a:solidFill>
              </a:rPr>
              <a:t>nonBN</a:t>
            </a:r>
            <a:endParaRPr lang="en-US" sz="5000" dirty="0">
              <a:solidFill>
                <a:srgbClr val="000000"/>
              </a:solidFill>
            </a:endParaRPr>
          </a:p>
          <a:p>
            <a:pPr>
              <a:lnSpc>
                <a:spcPct val="80000"/>
              </a:lnSpc>
              <a:spcBef>
                <a:spcPts val="600"/>
              </a:spcBef>
            </a:pPr>
            <a:r>
              <a:rPr lang="en-US" sz="5000" b="1" dirty="0">
                <a:solidFill>
                  <a:srgbClr val="000000"/>
                </a:solidFill>
              </a:rPr>
              <a:t>Instruments</a:t>
            </a:r>
          </a:p>
          <a:p>
            <a:pPr lvl="1">
              <a:lnSpc>
                <a:spcPct val="80000"/>
              </a:lnSpc>
            </a:pPr>
            <a:r>
              <a:rPr lang="en-US" sz="5000" dirty="0">
                <a:solidFill>
                  <a:srgbClr val="000000"/>
                </a:solidFill>
              </a:rPr>
              <a:t>Demographics Form</a:t>
            </a:r>
          </a:p>
          <a:p>
            <a:pPr lvl="1">
              <a:lnSpc>
                <a:spcPct val="80000"/>
              </a:lnSpc>
            </a:pPr>
            <a:r>
              <a:rPr lang="en-US" sz="5000" dirty="0">
                <a:solidFill>
                  <a:srgbClr val="000000"/>
                </a:solidFill>
              </a:rPr>
              <a:t>Revised Restraint Scale (RS; </a:t>
            </a:r>
            <a:r>
              <a:rPr lang="en-US" sz="5000" dirty="0" err="1">
                <a:solidFill>
                  <a:srgbClr val="000000"/>
                </a:solidFill>
              </a:rPr>
              <a:t>Polivy</a:t>
            </a:r>
            <a:r>
              <a:rPr lang="en-US" sz="5000" dirty="0">
                <a:solidFill>
                  <a:srgbClr val="000000"/>
                </a:solidFill>
              </a:rPr>
              <a:t> &amp; Herman, 1985)</a:t>
            </a:r>
          </a:p>
          <a:p>
            <a:pPr lvl="1">
              <a:lnSpc>
                <a:spcPct val="80000"/>
              </a:lnSpc>
            </a:pPr>
            <a:r>
              <a:rPr lang="en-US" sz="5000" dirty="0">
                <a:solidFill>
                  <a:srgbClr val="000000"/>
                </a:solidFill>
              </a:rPr>
              <a:t>EDI-3 (Garner, 2006)</a:t>
            </a:r>
          </a:p>
          <a:p>
            <a:pPr lvl="1">
              <a:lnSpc>
                <a:spcPct val="80000"/>
              </a:lnSpc>
            </a:pPr>
            <a:r>
              <a:rPr lang="en-US" sz="5000" dirty="0">
                <a:solidFill>
                  <a:srgbClr val="000000"/>
                </a:solidFill>
              </a:rPr>
              <a:t>Personal Style Inventory-II (PSI-II; Robins et al., 1994)</a:t>
            </a:r>
          </a:p>
          <a:p>
            <a:pPr lvl="1">
              <a:lnSpc>
                <a:spcPct val="80000"/>
              </a:lnSpc>
            </a:pPr>
            <a:r>
              <a:rPr lang="en-US" sz="5000" dirty="0">
                <a:solidFill>
                  <a:srgbClr val="000000"/>
                </a:solidFill>
              </a:rPr>
              <a:t>Dissociative Experiences Scale-II (DES-II; Bernstein &amp; Putnam, 1986)</a:t>
            </a:r>
          </a:p>
          <a:p>
            <a:pPr lvl="1">
              <a:lnSpc>
                <a:spcPct val="80000"/>
              </a:lnSpc>
            </a:pPr>
            <a:r>
              <a:rPr lang="en-US" sz="5000" dirty="0">
                <a:solidFill>
                  <a:srgbClr val="000000"/>
                </a:solidFill>
              </a:rPr>
              <a:t>State-Trait Anger Expression Scale-2 (STAXI-2; Spielberger, 1999)</a:t>
            </a:r>
          </a:p>
          <a:p>
            <a:pPr lvl="1">
              <a:lnSpc>
                <a:spcPct val="80000"/>
              </a:lnSpc>
            </a:pPr>
            <a:r>
              <a:rPr lang="en-US" sz="5000" dirty="0">
                <a:solidFill>
                  <a:srgbClr val="000000"/>
                </a:solidFill>
              </a:rPr>
              <a:t>Good Experiences Questionnaire (GEQ)</a:t>
            </a:r>
          </a:p>
          <a:p>
            <a:pPr lvl="1">
              <a:lnSpc>
                <a:spcPct val="80000"/>
              </a:lnSpc>
            </a:pPr>
            <a:r>
              <a:rPr lang="en-US" sz="5000" dirty="0">
                <a:solidFill>
                  <a:srgbClr val="000000"/>
                </a:solidFill>
              </a:rPr>
              <a:t>SCID-I/NP (First et. al., 2002)</a:t>
            </a:r>
          </a:p>
          <a:p>
            <a:pPr lvl="1">
              <a:lnSpc>
                <a:spcPct val="80000"/>
              </a:lnSpc>
            </a:pPr>
            <a:r>
              <a:rPr lang="en-US" sz="5000" dirty="0">
                <a:solidFill>
                  <a:srgbClr val="000000"/>
                </a:solidFill>
              </a:rPr>
              <a:t>Interview/Focus Group Guide</a:t>
            </a:r>
          </a:p>
          <a:p>
            <a:pPr>
              <a:lnSpc>
                <a:spcPct val="80000"/>
              </a:lnSpc>
              <a:spcBef>
                <a:spcPts val="600"/>
              </a:spcBef>
            </a:pPr>
            <a:r>
              <a:rPr lang="en-US" sz="5000" b="1" dirty="0">
                <a:solidFill>
                  <a:srgbClr val="000000"/>
                </a:solidFill>
              </a:rPr>
              <a:t>Data Analysis</a:t>
            </a:r>
          </a:p>
          <a:p>
            <a:pPr lvl="1">
              <a:lnSpc>
                <a:spcPct val="80000"/>
              </a:lnSpc>
            </a:pPr>
            <a:r>
              <a:rPr lang="en-US" sz="5000" dirty="0">
                <a:solidFill>
                  <a:srgbClr val="000000"/>
                </a:solidFill>
              </a:rPr>
              <a:t>Psychological phenomenological analysis (Giorgi, 1985) </a:t>
            </a:r>
          </a:p>
          <a:p>
            <a:pPr lvl="1">
              <a:lnSpc>
                <a:spcPct val="80000"/>
              </a:lnSpc>
            </a:pPr>
            <a:r>
              <a:rPr lang="en-US" sz="5000" dirty="0">
                <a:solidFill>
                  <a:srgbClr val="000000"/>
                </a:solidFill>
              </a:rPr>
              <a:t>6 Individual analyses and structures, 4 Modified Analyses</a:t>
            </a:r>
          </a:p>
          <a:p>
            <a:pPr lvl="1">
              <a:lnSpc>
                <a:spcPct val="80000"/>
              </a:lnSpc>
            </a:pPr>
            <a:r>
              <a:rPr lang="en-US" sz="5000" dirty="0">
                <a:solidFill>
                  <a:srgbClr val="000000"/>
                </a:solidFill>
              </a:rPr>
              <a:t>Comparative analyses of 20 individuals and 3 focus groups --3 General structures</a:t>
            </a:r>
          </a:p>
          <a:p>
            <a:pPr lvl="1">
              <a:lnSpc>
                <a:spcPct val="80000"/>
              </a:lnSpc>
            </a:pPr>
            <a:r>
              <a:rPr lang="en-US" sz="5000" dirty="0">
                <a:solidFill>
                  <a:srgbClr val="000000"/>
                </a:solidFill>
              </a:rPr>
              <a:t>Search for confirmation and disconfirmation in all data</a:t>
            </a:r>
          </a:p>
          <a:p>
            <a:endParaRPr lang="en-US" dirty="0"/>
          </a:p>
        </p:txBody>
      </p:sp>
    </p:spTree>
    <p:extLst>
      <p:ext uri="{BB962C8B-B14F-4D97-AF65-F5344CB8AC3E}">
        <p14:creationId xmlns:p14="http://schemas.microsoft.com/office/powerpoint/2010/main" val="3446363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484" y="107576"/>
            <a:ext cx="8762041" cy="1336956"/>
          </a:xfrm>
        </p:spPr>
        <p:txBody>
          <a:bodyPr>
            <a:noAutofit/>
          </a:bodyPr>
          <a:lstStyle/>
          <a:p>
            <a:r>
              <a:rPr lang="en-US" sz="4000" b="1" dirty="0">
                <a:solidFill>
                  <a:srgbClr val="5F278A"/>
                </a:solidFill>
              </a:rPr>
              <a:t>General Psychological Structure 1:</a:t>
            </a:r>
            <a:br>
              <a:rPr lang="en-US" sz="4000" b="1" dirty="0">
                <a:solidFill>
                  <a:srgbClr val="5F278A"/>
                </a:solidFill>
              </a:rPr>
            </a:br>
            <a:r>
              <a:rPr lang="en-US" sz="3200" b="1" dirty="0">
                <a:solidFill>
                  <a:srgbClr val="5F278A"/>
                </a:solidFill>
              </a:rPr>
              <a:t>Clinical BN</a:t>
            </a:r>
          </a:p>
        </p:txBody>
      </p:sp>
      <p:sp>
        <p:nvSpPr>
          <p:cNvPr id="3" name="Content Placeholder 2"/>
          <p:cNvSpPr>
            <a:spLocks noGrp="1"/>
          </p:cNvSpPr>
          <p:nvPr>
            <p:ph idx="1"/>
          </p:nvPr>
        </p:nvSpPr>
        <p:spPr>
          <a:xfrm>
            <a:off x="457200" y="1530637"/>
            <a:ext cx="8229600" cy="5111606"/>
          </a:xfrm>
        </p:spPr>
        <p:txBody>
          <a:bodyPr>
            <a:normAutofit fontScale="55000" lnSpcReduction="20000"/>
          </a:bodyPr>
          <a:lstStyle/>
          <a:p>
            <a:pPr>
              <a:lnSpc>
                <a:spcPct val="80000"/>
              </a:lnSpc>
              <a:spcBef>
                <a:spcPts val="1400"/>
              </a:spcBef>
            </a:pPr>
            <a:r>
              <a:rPr lang="en-US" sz="3800" dirty="0"/>
              <a:t>Voracious adult appetite and love of food</a:t>
            </a:r>
          </a:p>
          <a:p>
            <a:pPr>
              <a:lnSpc>
                <a:spcPct val="80000"/>
              </a:lnSpc>
              <a:spcBef>
                <a:spcPts val="1400"/>
              </a:spcBef>
            </a:pPr>
            <a:r>
              <a:rPr lang="en-US" sz="3800" dirty="0"/>
              <a:t>Loneliness and isolation in face of consistent abandonment, neglect, and rejection </a:t>
            </a:r>
          </a:p>
          <a:p>
            <a:pPr>
              <a:lnSpc>
                <a:spcPct val="80000"/>
              </a:lnSpc>
              <a:spcBef>
                <a:spcPts val="1400"/>
              </a:spcBef>
            </a:pPr>
            <a:r>
              <a:rPr lang="en-US" sz="3800" dirty="0"/>
              <a:t>Persistently failing attempts to solicit care, help, affection, and belonging</a:t>
            </a:r>
          </a:p>
          <a:p>
            <a:pPr>
              <a:lnSpc>
                <a:spcPct val="80000"/>
              </a:lnSpc>
              <a:spcBef>
                <a:spcPts val="1400"/>
              </a:spcBef>
            </a:pPr>
            <a:r>
              <a:rPr lang="en-US" sz="3800" dirty="0"/>
              <a:t>Detachment and angry blaming of self and others</a:t>
            </a:r>
          </a:p>
          <a:p>
            <a:pPr>
              <a:lnSpc>
                <a:spcPct val="80000"/>
              </a:lnSpc>
              <a:spcBef>
                <a:spcPts val="1400"/>
              </a:spcBef>
            </a:pPr>
            <a:r>
              <a:rPr lang="en-US" sz="3800" dirty="0"/>
              <a:t>Adolescence: Pervasive emptiness and risk of fading into social obscurity</a:t>
            </a:r>
          </a:p>
          <a:p>
            <a:pPr>
              <a:lnSpc>
                <a:spcPct val="80000"/>
              </a:lnSpc>
              <a:spcBef>
                <a:spcPts val="1400"/>
              </a:spcBef>
            </a:pPr>
            <a:r>
              <a:rPr lang="en-US" sz="3800" dirty="0"/>
              <a:t>Body dissatisfaction as part of overall sense of unworthiness </a:t>
            </a:r>
          </a:p>
          <a:p>
            <a:pPr>
              <a:lnSpc>
                <a:spcPct val="80000"/>
              </a:lnSpc>
              <a:spcBef>
                <a:spcPts val="1400"/>
              </a:spcBef>
            </a:pPr>
            <a:r>
              <a:rPr lang="en-US" sz="3800" dirty="0"/>
              <a:t>Influence of the media/Ideal of thinness</a:t>
            </a:r>
          </a:p>
          <a:p>
            <a:pPr>
              <a:lnSpc>
                <a:spcPct val="80000"/>
              </a:lnSpc>
              <a:spcBef>
                <a:spcPts val="1400"/>
              </a:spcBef>
            </a:pPr>
            <a:r>
              <a:rPr lang="en-US" sz="3800" dirty="0"/>
              <a:t>Observational learning of the binge and purge</a:t>
            </a:r>
          </a:p>
          <a:p>
            <a:pPr>
              <a:lnSpc>
                <a:spcPct val="80000"/>
              </a:lnSpc>
              <a:spcBef>
                <a:spcPts val="1400"/>
              </a:spcBef>
            </a:pPr>
            <a:r>
              <a:rPr lang="en-US" sz="3800" dirty="0"/>
              <a:t>Binging as self care and purging in hope of attracting others</a:t>
            </a:r>
          </a:p>
          <a:p>
            <a:pPr>
              <a:lnSpc>
                <a:spcPct val="80000"/>
              </a:lnSpc>
              <a:spcBef>
                <a:spcPts val="1400"/>
              </a:spcBef>
            </a:pPr>
            <a:r>
              <a:rPr lang="en-US" sz="3800" dirty="0"/>
              <a:t>Secret effective comfort and desirability through binging and purging: Hope for emotional change</a:t>
            </a:r>
          </a:p>
          <a:p>
            <a:endParaRPr lang="en-US" dirty="0"/>
          </a:p>
        </p:txBody>
      </p:sp>
    </p:spTree>
    <p:extLst>
      <p:ext uri="{BB962C8B-B14F-4D97-AF65-F5344CB8AC3E}">
        <p14:creationId xmlns:p14="http://schemas.microsoft.com/office/powerpoint/2010/main" val="18111908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1429" y="195209"/>
            <a:ext cx="8781141" cy="6662791"/>
          </a:xfrm>
        </p:spPr>
        <p:txBody>
          <a:bodyPr>
            <a:normAutofit/>
          </a:bodyPr>
          <a:lstStyle/>
          <a:p>
            <a:pPr marL="0" indent="0" algn="ctr">
              <a:spcBef>
                <a:spcPts val="800"/>
              </a:spcBef>
              <a:buNone/>
            </a:pPr>
            <a:r>
              <a:rPr lang="en-US" sz="3200" dirty="0"/>
              <a:t>“The sole aim of any society </a:t>
            </a:r>
          </a:p>
          <a:p>
            <a:pPr marL="0" indent="0" algn="ctr">
              <a:spcBef>
                <a:spcPts val="800"/>
              </a:spcBef>
              <a:buNone/>
            </a:pPr>
            <a:r>
              <a:rPr lang="en-US" sz="3200" dirty="0"/>
              <a:t>is to settle its problems </a:t>
            </a:r>
          </a:p>
          <a:p>
            <a:pPr marL="0" indent="0" algn="ctr">
              <a:spcBef>
                <a:spcPts val="800"/>
              </a:spcBef>
              <a:buNone/>
            </a:pPr>
            <a:r>
              <a:rPr lang="en-US" sz="3200" dirty="0"/>
              <a:t>in accordance with its highest ideals, </a:t>
            </a:r>
          </a:p>
          <a:p>
            <a:pPr marL="0" indent="0" algn="ctr">
              <a:spcBef>
                <a:spcPts val="800"/>
              </a:spcBef>
              <a:buNone/>
            </a:pPr>
            <a:r>
              <a:rPr lang="en-US" sz="3200" dirty="0"/>
              <a:t>and the only rational method </a:t>
            </a:r>
          </a:p>
          <a:p>
            <a:pPr marL="0" indent="0" algn="ctr">
              <a:spcBef>
                <a:spcPts val="800"/>
              </a:spcBef>
              <a:buNone/>
            </a:pPr>
            <a:r>
              <a:rPr lang="en-US" sz="3200" dirty="0"/>
              <a:t>of accomplishing this </a:t>
            </a:r>
          </a:p>
          <a:p>
            <a:pPr marL="0" indent="0" algn="ctr">
              <a:spcBef>
                <a:spcPts val="800"/>
              </a:spcBef>
              <a:buNone/>
            </a:pPr>
            <a:r>
              <a:rPr lang="en-US" sz="3200" dirty="0"/>
              <a:t>is to study those problems </a:t>
            </a:r>
          </a:p>
          <a:p>
            <a:pPr marL="0" indent="0" algn="ctr">
              <a:spcBef>
                <a:spcPts val="800"/>
              </a:spcBef>
              <a:buNone/>
            </a:pPr>
            <a:r>
              <a:rPr lang="en-US" sz="3200" b="1" dirty="0">
                <a:solidFill>
                  <a:srgbClr val="0000FF"/>
                </a:solidFill>
              </a:rPr>
              <a:t>in light of the best scientific research</a:t>
            </a:r>
            <a:r>
              <a:rPr lang="en-US" sz="3200" dirty="0"/>
              <a:t>.” </a:t>
            </a:r>
          </a:p>
          <a:p>
            <a:pPr marL="0" indent="0">
              <a:buNone/>
            </a:pPr>
            <a:r>
              <a:rPr lang="en-US" sz="2800" dirty="0"/>
              <a:t>				W.E.B. Du </a:t>
            </a:r>
            <a:r>
              <a:rPr lang="en-US" sz="2800" dirty="0" err="1"/>
              <a:t>Bois</a:t>
            </a:r>
            <a:r>
              <a:rPr lang="en-US" sz="1600" dirty="0"/>
              <a:t>, (1868-1963)</a:t>
            </a:r>
            <a:endParaRPr lang="en-US" sz="2800" dirty="0"/>
          </a:p>
          <a:p>
            <a:pPr marL="0" indent="0">
              <a:buNone/>
            </a:pPr>
            <a:endParaRPr lang="en-US" sz="1800" dirty="0">
              <a:solidFill>
                <a:srgbClr val="FF0000"/>
              </a:solidFill>
            </a:endParaRPr>
          </a:p>
          <a:p>
            <a:pPr marL="0" indent="0">
              <a:buNone/>
            </a:pPr>
            <a:endParaRPr lang="en-US" sz="1800" dirty="0">
              <a:solidFill>
                <a:srgbClr val="FF0000"/>
              </a:solidFill>
            </a:endParaRPr>
          </a:p>
          <a:p>
            <a:pPr marL="0" indent="0">
              <a:buNone/>
            </a:pPr>
            <a:r>
              <a:rPr lang="en-US" sz="1800" dirty="0">
                <a:solidFill>
                  <a:srgbClr val="FF0000"/>
                </a:solidFill>
              </a:rPr>
              <a:t>Du Bois</a:t>
            </a:r>
            <a:r>
              <a:rPr lang="en-US" sz="1800" dirty="0"/>
              <a:t>, W.E.B. (1898).  The study of Negro problems.  </a:t>
            </a:r>
            <a:r>
              <a:rPr lang="en-US" sz="1800" i="1" dirty="0"/>
              <a:t>Annals of the American Academy of Political and Social Science</a:t>
            </a:r>
            <a:r>
              <a:rPr lang="en-US" sz="1800" dirty="0"/>
              <a:t>.</a:t>
            </a:r>
          </a:p>
          <a:p>
            <a:pPr marL="0" indent="0">
              <a:buNone/>
            </a:pPr>
            <a:endParaRPr lang="en-US" sz="2800" dirty="0"/>
          </a:p>
          <a:p>
            <a:pPr marL="0" indent="0">
              <a:buNone/>
            </a:pPr>
            <a:endParaRPr lang="en-US" sz="2800" dirty="0"/>
          </a:p>
          <a:p>
            <a:pPr marL="0" indent="0">
              <a:buNone/>
            </a:pPr>
            <a:endParaRPr lang="en-US" dirty="0"/>
          </a:p>
        </p:txBody>
      </p:sp>
      <p:pic>
        <p:nvPicPr>
          <p:cNvPr id="4" name="Content Placeholder 3" descr="mums312.jpg">
            <a:extLst>
              <a:ext uri="{FF2B5EF4-FFF2-40B4-BE49-F238E27FC236}">
                <a16:creationId xmlns:a16="http://schemas.microsoft.com/office/drawing/2014/main" id="{87390EAD-65B3-AC4E-A3B5-C3725C04FBB6}"/>
              </a:ext>
            </a:extLst>
          </p:cNvPr>
          <p:cNvPicPr>
            <a:picLocks noChangeAspect="1"/>
          </p:cNvPicPr>
          <p:nvPr/>
        </p:nvPicPr>
        <p:blipFill>
          <a:blip r:embed="rId2">
            <a:extLst>
              <a:ext uri="{28A0092B-C50C-407E-A947-70E740481C1C}">
                <a14:useLocalDpi xmlns:a14="http://schemas.microsoft.com/office/drawing/2010/main" val="0"/>
              </a:ext>
            </a:extLst>
          </a:blip>
          <a:srcRect l="-69099" r="-69099"/>
          <a:stretch>
            <a:fillRect/>
          </a:stretch>
        </p:blipFill>
        <p:spPr>
          <a:xfrm>
            <a:off x="1407990" y="4344247"/>
            <a:ext cx="2992182" cy="1645585"/>
          </a:xfrm>
          <a:prstGeom prst="rect">
            <a:avLst/>
          </a:prstGeom>
        </p:spPr>
      </p:pic>
    </p:spTree>
    <p:extLst>
      <p:ext uri="{BB962C8B-B14F-4D97-AF65-F5344CB8AC3E}">
        <p14:creationId xmlns:p14="http://schemas.microsoft.com/office/powerpoint/2010/main" val="34044959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7576"/>
            <a:ext cx="9144000" cy="1336956"/>
          </a:xfrm>
        </p:spPr>
        <p:txBody>
          <a:bodyPr>
            <a:normAutofit/>
          </a:bodyPr>
          <a:lstStyle/>
          <a:p>
            <a:r>
              <a:rPr lang="en-US" sz="4000" b="1" dirty="0">
                <a:solidFill>
                  <a:srgbClr val="5F278A"/>
                </a:solidFill>
              </a:rPr>
              <a:t>General Psychological Structure 2:</a:t>
            </a:r>
            <a:br>
              <a:rPr lang="en-US" sz="4000" b="1" dirty="0">
                <a:solidFill>
                  <a:srgbClr val="5F278A"/>
                </a:solidFill>
              </a:rPr>
            </a:br>
            <a:r>
              <a:rPr lang="en-US" sz="3200" b="1" dirty="0">
                <a:solidFill>
                  <a:srgbClr val="5F278A"/>
                </a:solidFill>
              </a:rPr>
              <a:t>Sub-Clinical BN</a:t>
            </a:r>
          </a:p>
        </p:txBody>
      </p:sp>
      <p:sp>
        <p:nvSpPr>
          <p:cNvPr id="3" name="Content Placeholder 2"/>
          <p:cNvSpPr>
            <a:spLocks noGrp="1"/>
          </p:cNvSpPr>
          <p:nvPr>
            <p:ph idx="1"/>
          </p:nvPr>
        </p:nvSpPr>
        <p:spPr>
          <a:xfrm>
            <a:off x="218254" y="1543570"/>
            <a:ext cx="8707492" cy="4538732"/>
          </a:xfrm>
        </p:spPr>
        <p:txBody>
          <a:bodyPr>
            <a:normAutofit fontScale="85000" lnSpcReduction="10000"/>
          </a:bodyPr>
          <a:lstStyle/>
          <a:p>
            <a:pPr>
              <a:lnSpc>
                <a:spcPct val="80000"/>
              </a:lnSpc>
              <a:spcBef>
                <a:spcPts val="800"/>
              </a:spcBef>
            </a:pPr>
            <a:r>
              <a:rPr lang="en-US" sz="2600" dirty="0"/>
              <a:t>Intermittent experiences of abuse, neglect, rejection</a:t>
            </a:r>
          </a:p>
          <a:p>
            <a:pPr>
              <a:lnSpc>
                <a:spcPct val="80000"/>
              </a:lnSpc>
              <a:spcBef>
                <a:spcPts val="800"/>
              </a:spcBef>
            </a:pPr>
            <a:r>
              <a:rPr lang="en-US" sz="2600" dirty="0"/>
              <a:t>Learning to suppress anger at risk of loss or counter-attack</a:t>
            </a:r>
          </a:p>
          <a:p>
            <a:pPr>
              <a:lnSpc>
                <a:spcPct val="80000"/>
              </a:lnSpc>
              <a:spcBef>
                <a:spcPts val="800"/>
              </a:spcBef>
            </a:pPr>
            <a:r>
              <a:rPr lang="en-US" sz="2600" dirty="0"/>
              <a:t>Forming a protective, gratifying alliance with family member against abusive/rejecting parent and others</a:t>
            </a:r>
          </a:p>
          <a:p>
            <a:pPr>
              <a:lnSpc>
                <a:spcPct val="80000"/>
              </a:lnSpc>
              <a:spcBef>
                <a:spcPts val="800"/>
              </a:spcBef>
            </a:pPr>
            <a:r>
              <a:rPr lang="en-US" sz="2600" dirty="0"/>
              <a:t>Appropriating the standards/values/ideals of the ally for safety</a:t>
            </a:r>
          </a:p>
          <a:p>
            <a:pPr>
              <a:lnSpc>
                <a:spcPct val="80000"/>
              </a:lnSpc>
              <a:spcBef>
                <a:spcPts val="800"/>
              </a:spcBef>
            </a:pPr>
            <a:r>
              <a:rPr lang="en-US" sz="2600" dirty="0"/>
              <a:t>Satisfaction, acceptance and belonging through efforts at perfection</a:t>
            </a:r>
          </a:p>
          <a:p>
            <a:pPr>
              <a:lnSpc>
                <a:spcPct val="80000"/>
              </a:lnSpc>
              <a:spcBef>
                <a:spcPts val="800"/>
              </a:spcBef>
            </a:pPr>
            <a:r>
              <a:rPr lang="en-US" sz="2600" dirty="0"/>
              <a:t>Dieting fails at minimizing risk of rejection as body grows in adolescence</a:t>
            </a:r>
          </a:p>
          <a:p>
            <a:pPr>
              <a:lnSpc>
                <a:spcPct val="80000"/>
              </a:lnSpc>
              <a:spcBef>
                <a:spcPts val="800"/>
              </a:spcBef>
            </a:pPr>
            <a:r>
              <a:rPr lang="en-US" sz="2600" dirty="0"/>
              <a:t>Binging as means to numb emotional disturbance and gain pleasure when facing interpersonal discord and rejection</a:t>
            </a:r>
          </a:p>
          <a:p>
            <a:pPr>
              <a:lnSpc>
                <a:spcPct val="80000"/>
              </a:lnSpc>
              <a:spcBef>
                <a:spcPts val="800"/>
              </a:spcBef>
            </a:pPr>
            <a:r>
              <a:rPr lang="en-US" sz="2600" dirty="0"/>
              <a:t>Purging to prevent rejection and to achieve belonging through perfect (thin) body</a:t>
            </a:r>
          </a:p>
          <a:p>
            <a:pPr>
              <a:lnSpc>
                <a:spcPct val="80000"/>
              </a:lnSpc>
              <a:spcBef>
                <a:spcPts val="800"/>
              </a:spcBef>
            </a:pPr>
            <a:r>
              <a:rPr lang="en-US" sz="2600" dirty="0"/>
              <a:t>Unexpressed desire to share emotional disturbance and anger with an accepting other</a:t>
            </a:r>
          </a:p>
          <a:p>
            <a:endParaRPr lang="en-US" dirty="0"/>
          </a:p>
        </p:txBody>
      </p:sp>
    </p:spTree>
    <p:extLst>
      <p:ext uri="{BB962C8B-B14F-4D97-AF65-F5344CB8AC3E}">
        <p14:creationId xmlns:p14="http://schemas.microsoft.com/office/powerpoint/2010/main" val="2012558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solidFill>
                  <a:srgbClr val="5F278A"/>
                </a:solidFill>
              </a:rPr>
              <a:t>Clinical and Subclinical BN: </a:t>
            </a:r>
            <a:r>
              <a:rPr lang="en-US" sz="3200" b="1" dirty="0">
                <a:solidFill>
                  <a:srgbClr val="5F278A"/>
                </a:solidFill>
              </a:rPr>
              <a:t>Continuity &amp; Discontinuity</a:t>
            </a:r>
          </a:p>
        </p:txBody>
      </p:sp>
      <p:sp>
        <p:nvSpPr>
          <p:cNvPr id="3" name="Content Placeholder 2"/>
          <p:cNvSpPr>
            <a:spLocks noGrp="1"/>
          </p:cNvSpPr>
          <p:nvPr>
            <p:ph idx="1"/>
          </p:nvPr>
        </p:nvSpPr>
        <p:spPr>
          <a:xfrm>
            <a:off x="457200" y="1600200"/>
            <a:ext cx="8431698" cy="4977129"/>
          </a:xfrm>
        </p:spPr>
        <p:txBody>
          <a:bodyPr>
            <a:normAutofit/>
          </a:bodyPr>
          <a:lstStyle/>
          <a:p>
            <a:pPr>
              <a:lnSpc>
                <a:spcPct val="80000"/>
              </a:lnSpc>
            </a:pPr>
            <a:r>
              <a:rPr lang="en-US" sz="2600" b="1" dirty="0"/>
              <a:t>Continuity</a:t>
            </a:r>
          </a:p>
          <a:p>
            <a:pPr lvl="1">
              <a:lnSpc>
                <a:spcPct val="80000"/>
              </a:lnSpc>
            </a:pPr>
            <a:r>
              <a:rPr lang="en-US" sz="2200" dirty="0"/>
              <a:t>Spontaneous Enjoyment of Food</a:t>
            </a:r>
          </a:p>
          <a:p>
            <a:pPr lvl="1">
              <a:lnSpc>
                <a:spcPct val="80000"/>
              </a:lnSpc>
            </a:pPr>
            <a:r>
              <a:rPr lang="en-US" sz="2200" dirty="0"/>
              <a:t>Observation of Others Engaging in Binge-Purge Behaviors</a:t>
            </a:r>
          </a:p>
          <a:p>
            <a:pPr lvl="1">
              <a:lnSpc>
                <a:spcPct val="80000"/>
              </a:lnSpc>
            </a:pPr>
            <a:r>
              <a:rPr lang="en-US" sz="2200" dirty="0"/>
              <a:t>Use of Binge to Provide Soothing Comfort</a:t>
            </a:r>
          </a:p>
          <a:p>
            <a:pPr lvl="1">
              <a:lnSpc>
                <a:spcPct val="80000"/>
              </a:lnSpc>
            </a:pPr>
            <a:r>
              <a:rPr lang="en-US" sz="2200" dirty="0"/>
              <a:t>Desire to be Accepted</a:t>
            </a:r>
          </a:p>
          <a:p>
            <a:pPr lvl="1">
              <a:lnSpc>
                <a:spcPct val="80000"/>
              </a:lnSpc>
            </a:pPr>
            <a:r>
              <a:rPr lang="en-US" sz="2200" dirty="0"/>
              <a:t>Difficulty Expressing Emotions Perceived as Unwelcome</a:t>
            </a:r>
          </a:p>
          <a:p>
            <a:pPr lvl="1">
              <a:lnSpc>
                <a:spcPct val="80000"/>
              </a:lnSpc>
              <a:buFont typeface="Wingdings" charset="0"/>
              <a:buNone/>
            </a:pPr>
            <a:endParaRPr lang="en-US" sz="2200" dirty="0"/>
          </a:p>
          <a:p>
            <a:pPr>
              <a:lnSpc>
                <a:spcPct val="80000"/>
              </a:lnSpc>
            </a:pPr>
            <a:r>
              <a:rPr lang="en-US" sz="2600" b="1" dirty="0"/>
              <a:t>Discontinuity</a:t>
            </a:r>
          </a:p>
          <a:p>
            <a:pPr lvl="1">
              <a:lnSpc>
                <a:spcPct val="80000"/>
              </a:lnSpc>
            </a:pPr>
            <a:r>
              <a:rPr lang="en-US" sz="2200" dirty="0"/>
              <a:t>Qualitative differences in meanings of eating patterns and structure of the life-development</a:t>
            </a:r>
          </a:p>
          <a:p>
            <a:pPr lvl="1">
              <a:lnSpc>
                <a:spcPct val="80000"/>
              </a:lnSpc>
            </a:pPr>
            <a:r>
              <a:rPr lang="en-US" sz="2200" dirty="0"/>
              <a:t>The same etiological and associated factors hold </a:t>
            </a:r>
            <a:r>
              <a:rPr lang="en-US" dirty="0"/>
              <a:t>various</a:t>
            </a:r>
            <a:r>
              <a:rPr lang="en-US" sz="2200" dirty="0"/>
              <a:t> meanings that sharply contrast among the </a:t>
            </a:r>
            <a:r>
              <a:rPr lang="en-US" dirty="0"/>
              <a:t>three</a:t>
            </a:r>
            <a:r>
              <a:rPr lang="en-US" sz="2200" dirty="0"/>
              <a:t> participant groups</a:t>
            </a:r>
          </a:p>
          <a:p>
            <a:pPr lvl="1">
              <a:lnSpc>
                <a:spcPct val="80000"/>
              </a:lnSpc>
            </a:pPr>
            <a:endParaRPr lang="en-US" sz="2200" dirty="0"/>
          </a:p>
          <a:p>
            <a:endParaRPr lang="en-US" dirty="0"/>
          </a:p>
        </p:txBody>
      </p:sp>
    </p:spTree>
    <p:extLst>
      <p:ext uri="{BB962C8B-B14F-4D97-AF65-F5344CB8AC3E}">
        <p14:creationId xmlns:p14="http://schemas.microsoft.com/office/powerpoint/2010/main" val="4330577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71652"/>
            <a:ext cx="9144000" cy="6150457"/>
          </a:xfrm>
        </p:spPr>
        <p:txBody>
          <a:bodyPr/>
          <a:lstStyle/>
          <a:p>
            <a:pPr marL="0" indent="0" algn="ctr">
              <a:buNone/>
            </a:pPr>
            <a:endParaRPr lang="en-US" sz="3600" b="1" dirty="0"/>
          </a:p>
          <a:p>
            <a:pPr marL="0" indent="0" algn="ctr">
              <a:spcBef>
                <a:spcPts val="200"/>
              </a:spcBef>
              <a:buNone/>
            </a:pPr>
            <a:r>
              <a:rPr lang="en-US" sz="4000" b="1" dirty="0">
                <a:solidFill>
                  <a:srgbClr val="5F278A"/>
                </a:solidFill>
              </a:rPr>
              <a:t>Qualitatively Based Measurement:</a:t>
            </a:r>
          </a:p>
          <a:p>
            <a:pPr marL="0" indent="0" algn="ctr">
              <a:spcBef>
                <a:spcPts val="200"/>
              </a:spcBef>
              <a:buNone/>
            </a:pPr>
            <a:r>
              <a:rPr lang="en-US" sz="4000" dirty="0">
                <a:solidFill>
                  <a:srgbClr val="5F278A"/>
                </a:solidFill>
              </a:rPr>
              <a:t>Catholic Institutional Identity</a:t>
            </a:r>
          </a:p>
          <a:p>
            <a:pPr marL="0" indent="0" algn="ctr">
              <a:spcBef>
                <a:spcPts val="200"/>
              </a:spcBef>
              <a:buNone/>
            </a:pPr>
            <a:r>
              <a:rPr lang="en-US" sz="4000" dirty="0">
                <a:solidFill>
                  <a:srgbClr val="5F278A"/>
                </a:solidFill>
              </a:rPr>
              <a:t>In Higher Education</a:t>
            </a:r>
          </a:p>
          <a:p>
            <a:pPr marL="0" indent="0" algn="ctr">
              <a:spcBef>
                <a:spcPts val="1400"/>
              </a:spcBef>
              <a:buNone/>
            </a:pPr>
            <a:endParaRPr lang="en-US" dirty="0"/>
          </a:p>
          <a:p>
            <a:pPr marL="0" indent="0" algn="ctr">
              <a:spcBef>
                <a:spcPts val="200"/>
              </a:spcBef>
              <a:buNone/>
            </a:pPr>
            <a:r>
              <a:rPr lang="en-US" sz="2800" dirty="0"/>
              <a:t>Ann Higgins</a:t>
            </a:r>
          </a:p>
          <a:p>
            <a:pPr marL="0" indent="0" algn="ctr">
              <a:spcBef>
                <a:spcPts val="200"/>
              </a:spcBef>
              <a:buNone/>
            </a:pPr>
            <a:r>
              <a:rPr lang="en-US" sz="2800" dirty="0"/>
              <a:t>Kathy Jankowski</a:t>
            </a:r>
          </a:p>
          <a:p>
            <a:pPr marL="0" indent="0" algn="ctr">
              <a:spcBef>
                <a:spcPts val="200"/>
              </a:spcBef>
              <a:buNone/>
            </a:pPr>
            <a:r>
              <a:rPr lang="en-US" sz="2800" dirty="0"/>
              <a:t>Applied Developmental Psychology </a:t>
            </a:r>
          </a:p>
          <a:p>
            <a:pPr marL="0" indent="0" algn="ctr">
              <a:buNone/>
            </a:pPr>
            <a:endParaRPr lang="en-US" dirty="0"/>
          </a:p>
        </p:txBody>
      </p:sp>
    </p:spTree>
    <p:extLst>
      <p:ext uri="{BB962C8B-B14F-4D97-AF65-F5344CB8AC3E}">
        <p14:creationId xmlns:p14="http://schemas.microsoft.com/office/powerpoint/2010/main" val="41399598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267997"/>
            <a:ext cx="8042276" cy="1002003"/>
          </a:xfrm>
        </p:spPr>
        <p:txBody>
          <a:bodyPr/>
          <a:lstStyle/>
          <a:p>
            <a:r>
              <a:rPr lang="en-US" sz="4000" b="1" dirty="0">
                <a:solidFill>
                  <a:srgbClr val="5F278A"/>
                </a:solidFill>
              </a:rPr>
              <a:t>Top Down-Bottom Up Method</a:t>
            </a:r>
          </a:p>
        </p:txBody>
      </p:sp>
      <p:sp>
        <p:nvSpPr>
          <p:cNvPr id="3" name="Content Placeholder 2"/>
          <p:cNvSpPr>
            <a:spLocks noGrp="1"/>
          </p:cNvSpPr>
          <p:nvPr>
            <p:ph idx="1"/>
          </p:nvPr>
        </p:nvSpPr>
        <p:spPr>
          <a:xfrm>
            <a:off x="457200" y="1600200"/>
            <a:ext cx="8229600" cy="5257800"/>
          </a:xfrm>
        </p:spPr>
        <p:txBody>
          <a:bodyPr/>
          <a:lstStyle/>
          <a:p>
            <a:r>
              <a:rPr lang="en-US" dirty="0"/>
              <a:t>Review of literature: education and theology</a:t>
            </a:r>
          </a:p>
          <a:p>
            <a:r>
              <a:rPr lang="en-US" dirty="0"/>
              <a:t>Interviews with administrators, faculty, students, and staff</a:t>
            </a:r>
          </a:p>
          <a:p>
            <a:r>
              <a:rPr lang="en-US" dirty="0"/>
              <a:t>Conceptual analysis</a:t>
            </a:r>
          </a:p>
          <a:p>
            <a:r>
              <a:rPr lang="en-US" dirty="0"/>
              <a:t>Phenomenological analysis</a:t>
            </a:r>
          </a:p>
          <a:p>
            <a:r>
              <a:rPr lang="en-US" dirty="0"/>
              <a:t>Identification of 6 essential constituents</a:t>
            </a:r>
          </a:p>
          <a:p>
            <a:r>
              <a:rPr lang="en-US" dirty="0"/>
              <a:t>Construction of preliminary instrument</a:t>
            </a:r>
          </a:p>
          <a:p>
            <a:pPr lvl="1"/>
            <a:r>
              <a:rPr lang="en-US" dirty="0"/>
              <a:t>300 Questions drawn from interviews</a:t>
            </a:r>
          </a:p>
          <a:p>
            <a:pPr lvl="1"/>
            <a:r>
              <a:rPr lang="en-US" dirty="0"/>
              <a:t>Reduction to 100 non-redundant questions</a:t>
            </a:r>
          </a:p>
        </p:txBody>
      </p:sp>
    </p:spTree>
    <p:extLst>
      <p:ext uri="{BB962C8B-B14F-4D97-AF65-F5344CB8AC3E}">
        <p14:creationId xmlns:p14="http://schemas.microsoft.com/office/powerpoint/2010/main" val="5110257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4123"/>
            <a:ext cx="8229600" cy="1143000"/>
          </a:xfrm>
        </p:spPr>
        <p:txBody>
          <a:bodyPr>
            <a:noAutofit/>
          </a:bodyPr>
          <a:lstStyle/>
          <a:p>
            <a:r>
              <a:rPr lang="en-US" sz="4000" b="1" dirty="0">
                <a:solidFill>
                  <a:srgbClr val="5F278A"/>
                </a:solidFill>
              </a:rPr>
              <a:t>Institutional Culture:</a:t>
            </a:r>
            <a:br>
              <a:rPr lang="en-US" sz="4000" b="1" dirty="0">
                <a:solidFill>
                  <a:srgbClr val="5F278A"/>
                </a:solidFill>
              </a:rPr>
            </a:br>
            <a:r>
              <a:rPr lang="en-US" sz="4000" b="1" dirty="0">
                <a:solidFill>
                  <a:srgbClr val="5F278A"/>
                </a:solidFill>
              </a:rPr>
              <a:t>Six Constituents</a:t>
            </a:r>
          </a:p>
        </p:txBody>
      </p:sp>
      <p:sp>
        <p:nvSpPr>
          <p:cNvPr id="3" name="Content Placeholder 2"/>
          <p:cNvSpPr>
            <a:spLocks noGrp="1"/>
          </p:cNvSpPr>
          <p:nvPr>
            <p:ph idx="1"/>
          </p:nvPr>
        </p:nvSpPr>
        <p:spPr>
          <a:xfrm>
            <a:off x="457200" y="1667123"/>
            <a:ext cx="8229600" cy="4525963"/>
          </a:xfrm>
        </p:spPr>
        <p:txBody>
          <a:bodyPr>
            <a:normAutofit/>
          </a:bodyPr>
          <a:lstStyle/>
          <a:p>
            <a:r>
              <a:rPr lang="en-US" sz="3200" dirty="0"/>
              <a:t>Visible links to the Catholic Church</a:t>
            </a:r>
          </a:p>
          <a:p>
            <a:r>
              <a:rPr lang="en-US" sz="3200" dirty="0" err="1"/>
              <a:t>Charism</a:t>
            </a:r>
            <a:endParaRPr lang="en-US" sz="3200" dirty="0"/>
          </a:p>
          <a:p>
            <a:r>
              <a:rPr lang="en-US" sz="3200" dirty="0"/>
              <a:t>Curriculum </a:t>
            </a:r>
          </a:p>
          <a:p>
            <a:r>
              <a:rPr lang="en-US" sz="3200" dirty="0"/>
              <a:t>Behavioral norms</a:t>
            </a:r>
          </a:p>
          <a:p>
            <a:r>
              <a:rPr lang="en-US" sz="3200" dirty="0"/>
              <a:t>Personal formation</a:t>
            </a:r>
          </a:p>
          <a:p>
            <a:r>
              <a:rPr lang="en-US" sz="3200" dirty="0" err="1"/>
              <a:t>Multireligious</a:t>
            </a:r>
            <a:r>
              <a:rPr lang="en-US" sz="3200" dirty="0"/>
              <a:t> culture</a:t>
            </a:r>
          </a:p>
        </p:txBody>
      </p:sp>
    </p:spTree>
    <p:extLst>
      <p:ext uri="{BB962C8B-B14F-4D97-AF65-F5344CB8AC3E}">
        <p14:creationId xmlns:p14="http://schemas.microsoft.com/office/powerpoint/2010/main" val="422085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21148"/>
          </a:xfrm>
        </p:spPr>
        <p:txBody>
          <a:bodyPr>
            <a:normAutofit/>
          </a:bodyPr>
          <a:lstStyle/>
          <a:p>
            <a:r>
              <a:rPr lang="en-US" sz="4000" b="1" dirty="0">
                <a:solidFill>
                  <a:srgbClr val="5F278A"/>
                </a:solidFill>
              </a:rPr>
              <a:t>Multi-Religious Culture</a:t>
            </a:r>
          </a:p>
        </p:txBody>
      </p:sp>
      <p:sp>
        <p:nvSpPr>
          <p:cNvPr id="3" name="Content Placeholder 2"/>
          <p:cNvSpPr>
            <a:spLocks noGrp="1"/>
          </p:cNvSpPr>
          <p:nvPr>
            <p:ph idx="1"/>
          </p:nvPr>
        </p:nvSpPr>
        <p:spPr>
          <a:xfrm>
            <a:off x="199189" y="1095786"/>
            <a:ext cx="8714499" cy="5413555"/>
          </a:xfrm>
        </p:spPr>
        <p:txBody>
          <a:bodyPr>
            <a:normAutofit fontScale="47500" lnSpcReduction="20000"/>
          </a:bodyPr>
          <a:lstStyle/>
          <a:p>
            <a:endParaRPr lang="en-US" dirty="0"/>
          </a:p>
          <a:p>
            <a:r>
              <a:rPr lang="en-US" sz="3400" dirty="0"/>
              <a:t>Non-religious perspectives are respected on campus.</a:t>
            </a:r>
          </a:p>
          <a:p>
            <a:r>
              <a:rPr lang="en-US" sz="3400" dirty="0"/>
              <a:t>Students gain familiarity with their own religious tradition here.</a:t>
            </a:r>
          </a:p>
          <a:p>
            <a:r>
              <a:rPr lang="en-US" sz="3400" b="1" dirty="0"/>
              <a:t>Catholic students feel more at home here than non-Catholic students.</a:t>
            </a:r>
          </a:p>
          <a:p>
            <a:r>
              <a:rPr lang="en-US" sz="3400" dirty="0"/>
              <a:t>The availability of religious symbols and services from multiple faiths deepens student thinking.</a:t>
            </a:r>
          </a:p>
          <a:p>
            <a:r>
              <a:rPr lang="en-US" sz="3400" dirty="0"/>
              <a:t>Students engage in exercises or practices of their own faith on this campus.</a:t>
            </a:r>
          </a:p>
          <a:p>
            <a:r>
              <a:rPr lang="en-US" sz="3400" dirty="0"/>
              <a:t>Students of all religious backgrounds are welcome here.</a:t>
            </a:r>
          </a:p>
          <a:p>
            <a:r>
              <a:rPr lang="en-US" sz="3400" dirty="0"/>
              <a:t>Campus ministries are active.</a:t>
            </a:r>
          </a:p>
          <a:p>
            <a:r>
              <a:rPr lang="en-US" sz="3400" b="1" dirty="0"/>
              <a:t>There are only Catholic religious symbols on campus.</a:t>
            </a:r>
            <a:endParaRPr lang="en-US" sz="3400" dirty="0"/>
          </a:p>
          <a:p>
            <a:r>
              <a:rPr lang="en-US" sz="3400" dirty="0"/>
              <a:t>There is not much religious diversity on this campus.</a:t>
            </a:r>
          </a:p>
          <a:p>
            <a:r>
              <a:rPr lang="en-US" sz="3400" dirty="0"/>
              <a:t>Places of worship for various religious groups are available on campus.</a:t>
            </a:r>
          </a:p>
          <a:p>
            <a:pPr marL="0" indent="0">
              <a:buNone/>
            </a:pPr>
            <a:endParaRPr lang="en-US" sz="3400" dirty="0"/>
          </a:p>
        </p:txBody>
      </p:sp>
    </p:spTree>
    <p:extLst>
      <p:ext uri="{BB962C8B-B14F-4D97-AF65-F5344CB8AC3E}">
        <p14:creationId xmlns:p14="http://schemas.microsoft.com/office/powerpoint/2010/main" val="34922558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579" y="0"/>
            <a:ext cx="8956842" cy="1715784"/>
          </a:xfrm>
        </p:spPr>
        <p:txBody>
          <a:bodyPr>
            <a:normAutofit fontScale="90000"/>
          </a:bodyPr>
          <a:lstStyle/>
          <a:p>
            <a:r>
              <a:rPr lang="en-US" sz="4400" b="1" dirty="0">
                <a:solidFill>
                  <a:srgbClr val="5F278A"/>
                </a:solidFill>
              </a:rPr>
              <a:t>Fordham University Climate Survey</a:t>
            </a:r>
            <a:br>
              <a:rPr lang="en-US" dirty="0"/>
            </a:br>
            <a:endParaRPr lang="en-US" dirty="0"/>
          </a:p>
        </p:txBody>
      </p:sp>
      <p:sp>
        <p:nvSpPr>
          <p:cNvPr id="3" name="Content Placeholder 2"/>
          <p:cNvSpPr>
            <a:spLocks noGrp="1"/>
          </p:cNvSpPr>
          <p:nvPr>
            <p:ph idx="1"/>
          </p:nvPr>
        </p:nvSpPr>
        <p:spPr>
          <a:xfrm>
            <a:off x="276996" y="1243297"/>
            <a:ext cx="8590007" cy="5553641"/>
          </a:xfrm>
        </p:spPr>
        <p:txBody>
          <a:bodyPr>
            <a:noAutofit/>
          </a:bodyPr>
          <a:lstStyle/>
          <a:p>
            <a:pPr marL="0" indent="0" algn="ctr">
              <a:buNone/>
            </a:pPr>
            <a:r>
              <a:rPr lang="en-US" sz="2800" b="1" dirty="0"/>
              <a:t>Instructions</a:t>
            </a:r>
          </a:p>
          <a:p>
            <a:pPr>
              <a:buFont typeface="Wingdings" charset="2"/>
              <a:buChar char="Ø"/>
            </a:pPr>
            <a:r>
              <a:rPr lang="en-US" dirty="0"/>
              <a:t>The following statements may describe aspects of university climate and life on campus.  </a:t>
            </a:r>
          </a:p>
          <a:p>
            <a:pPr>
              <a:buFont typeface="Wingdings" charset="2"/>
              <a:buChar char="Ø"/>
            </a:pPr>
            <a:r>
              <a:rPr lang="en-US" dirty="0"/>
              <a:t>For each statement, first, </a:t>
            </a:r>
            <a:r>
              <a:rPr lang="en-US" b="1" dirty="0"/>
              <a:t>check the box that you think best applies to your university currently</a:t>
            </a:r>
            <a:r>
              <a:rPr lang="en-US" dirty="0"/>
              <a:t> (Does Not Describe at All, Does Not Describe Well, Describes Partly, Describes Mostly, Describes Completely, or Don’t Know).  </a:t>
            </a:r>
          </a:p>
          <a:p>
            <a:pPr>
              <a:buFont typeface="Wingdings" charset="2"/>
              <a:buChar char="Ø"/>
            </a:pPr>
            <a:r>
              <a:rPr lang="en-US" dirty="0"/>
              <a:t>Second, </a:t>
            </a:r>
            <a:r>
              <a:rPr lang="en-US" b="1" dirty="0"/>
              <a:t>rate </a:t>
            </a:r>
            <a:r>
              <a:rPr lang="en-US" dirty="0"/>
              <a:t>how important this aspect is for you on a scale of 1-5, </a:t>
            </a:r>
            <a:r>
              <a:rPr lang="en-US" b="1" dirty="0"/>
              <a:t>1=Not Important and 5=Very Important.</a:t>
            </a:r>
            <a:r>
              <a:rPr lang="en-US" dirty="0"/>
              <a:t>  </a:t>
            </a:r>
          </a:p>
          <a:p>
            <a:pPr marL="0" indent="0" algn="ctr">
              <a:buNone/>
            </a:pPr>
            <a:r>
              <a:rPr lang="en-US" dirty="0"/>
              <a:t>There are no right or wrong answers.</a:t>
            </a:r>
          </a:p>
          <a:p>
            <a:pPr marL="0" indent="0">
              <a:buNone/>
            </a:pPr>
            <a:endParaRPr lang="en-US" dirty="0"/>
          </a:p>
        </p:txBody>
      </p:sp>
    </p:spTree>
    <p:extLst>
      <p:ext uri="{BB962C8B-B14F-4D97-AF65-F5344CB8AC3E}">
        <p14:creationId xmlns:p14="http://schemas.microsoft.com/office/powerpoint/2010/main" val="11501155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669" y="1034871"/>
            <a:ext cx="8835671" cy="1143000"/>
          </a:xfrm>
        </p:spPr>
        <p:txBody>
          <a:bodyPr>
            <a:normAutofit fontScale="90000"/>
          </a:bodyPr>
          <a:lstStyle/>
          <a:p>
            <a:r>
              <a:rPr lang="en-US" sz="4400" b="1" dirty="0">
                <a:solidFill>
                  <a:srgbClr val="5F278A"/>
                </a:solidFill>
              </a:rPr>
              <a:t>Fordham University Climate Survey</a:t>
            </a:r>
            <a:br>
              <a:rPr lang="en-US" sz="4400" b="1" dirty="0">
                <a:solidFill>
                  <a:srgbClr val="5F278A"/>
                </a:solidFill>
              </a:rPr>
            </a:br>
            <a:r>
              <a:rPr lang="en-US" sz="3600" b="1" dirty="0">
                <a:solidFill>
                  <a:srgbClr val="5F278A"/>
                </a:solidFill>
              </a:rPr>
              <a:t>Sample Questions</a:t>
            </a:r>
            <a:br>
              <a:rPr lang="en-US" sz="4000" b="1" dirty="0">
                <a:solidFill>
                  <a:srgbClr val="5F278A"/>
                </a:solidFill>
              </a:rPr>
            </a:br>
            <a:endParaRPr lang="en-US" sz="4000" b="1" dirty="0">
              <a:solidFill>
                <a:srgbClr val="5F278A"/>
              </a:solidFill>
            </a:endParaRPr>
          </a:p>
        </p:txBody>
      </p:sp>
      <p:sp>
        <p:nvSpPr>
          <p:cNvPr id="3" name="Content Placeholder 2"/>
          <p:cNvSpPr>
            <a:spLocks noGrp="1"/>
          </p:cNvSpPr>
          <p:nvPr>
            <p:ph idx="1"/>
          </p:nvPr>
        </p:nvSpPr>
        <p:spPr>
          <a:xfrm>
            <a:off x="457200" y="1791375"/>
            <a:ext cx="8229600" cy="5066625"/>
          </a:xfrm>
        </p:spPr>
        <p:txBody>
          <a:bodyPr>
            <a:normAutofit/>
          </a:bodyPr>
          <a:lstStyle/>
          <a:p>
            <a:r>
              <a:rPr lang="en-US" dirty="0"/>
              <a:t>Education at this university aims to develop leaders who strive to right social injustices. </a:t>
            </a:r>
          </a:p>
          <a:p>
            <a:r>
              <a:rPr lang="en-US" dirty="0"/>
              <a:t>Critical thinking is encouraged across the curriculum. </a:t>
            </a:r>
          </a:p>
          <a:p>
            <a:r>
              <a:rPr lang="en-US" dirty="0"/>
              <a:t>Catholic Mass is easily accessible on campus. </a:t>
            </a:r>
          </a:p>
          <a:p>
            <a:r>
              <a:rPr lang="en-US" dirty="0"/>
              <a:t>Students of all religious backgrounds are welcome here.</a:t>
            </a:r>
          </a:p>
          <a:p>
            <a:r>
              <a:rPr lang="en-US" dirty="0"/>
              <a:t>This university enhances a student’s ability to make difficult personal moral decisions. </a:t>
            </a:r>
          </a:p>
        </p:txBody>
      </p:sp>
    </p:spTree>
    <p:extLst>
      <p:ext uri="{BB962C8B-B14F-4D97-AF65-F5344CB8AC3E}">
        <p14:creationId xmlns:p14="http://schemas.microsoft.com/office/powerpoint/2010/main" val="17877801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49486"/>
            <a:ext cx="9144000" cy="6608514"/>
          </a:xfrm>
        </p:spPr>
        <p:txBody>
          <a:bodyPr>
            <a:normAutofit/>
          </a:bodyPr>
          <a:lstStyle/>
          <a:p>
            <a:pPr algn="ctr"/>
            <a:endParaRPr lang="en-US" dirty="0"/>
          </a:p>
          <a:p>
            <a:pPr marL="0" indent="0" algn="ctr">
              <a:lnSpc>
                <a:spcPct val="50000"/>
              </a:lnSpc>
              <a:spcBef>
                <a:spcPts val="1400"/>
              </a:spcBef>
              <a:buNone/>
            </a:pPr>
            <a:endParaRPr lang="en-US" sz="3500" b="1" dirty="0">
              <a:solidFill>
                <a:srgbClr val="5F278A"/>
              </a:solidFill>
            </a:endParaRPr>
          </a:p>
          <a:p>
            <a:pPr marL="0" indent="0" algn="ctr">
              <a:lnSpc>
                <a:spcPct val="60000"/>
              </a:lnSpc>
              <a:spcBef>
                <a:spcPts val="1800"/>
              </a:spcBef>
              <a:buNone/>
            </a:pPr>
            <a:r>
              <a:rPr lang="en-US" sz="4000" b="1" dirty="0">
                <a:solidFill>
                  <a:srgbClr val="5F278A"/>
                </a:solidFill>
              </a:rPr>
              <a:t>Qualitative Understanding of</a:t>
            </a:r>
          </a:p>
          <a:p>
            <a:pPr marL="0" indent="0" algn="ctr">
              <a:lnSpc>
                <a:spcPct val="60000"/>
              </a:lnSpc>
              <a:spcBef>
                <a:spcPts val="1800"/>
              </a:spcBef>
              <a:buNone/>
            </a:pPr>
            <a:r>
              <a:rPr lang="en-US" sz="4000" b="1" dirty="0">
                <a:solidFill>
                  <a:srgbClr val="5F278A"/>
                </a:solidFill>
              </a:rPr>
              <a:t> Quantitative Anomalies</a:t>
            </a:r>
          </a:p>
          <a:p>
            <a:pPr marL="0" indent="0" algn="ctr">
              <a:lnSpc>
                <a:spcPct val="60000"/>
              </a:lnSpc>
              <a:spcBef>
                <a:spcPts val="1800"/>
              </a:spcBef>
              <a:buNone/>
            </a:pPr>
            <a:r>
              <a:rPr lang="en-US" sz="3200" dirty="0">
                <a:solidFill>
                  <a:srgbClr val="5F278A"/>
                </a:solidFill>
              </a:rPr>
              <a:t>Effectiveness of Reading &amp; Math Programs</a:t>
            </a:r>
          </a:p>
          <a:p>
            <a:pPr marL="0" indent="0" algn="ctr">
              <a:lnSpc>
                <a:spcPct val="60000"/>
              </a:lnSpc>
              <a:spcBef>
                <a:spcPts val="1400"/>
              </a:spcBef>
              <a:buNone/>
            </a:pPr>
            <a:r>
              <a:rPr lang="en-US" sz="3200" dirty="0">
                <a:solidFill>
                  <a:srgbClr val="5F278A"/>
                </a:solidFill>
              </a:rPr>
              <a:t>For Children Ages 3-8 in Inner City Schools</a:t>
            </a:r>
          </a:p>
          <a:p>
            <a:pPr marL="0" indent="0" algn="ctr">
              <a:lnSpc>
                <a:spcPct val="60000"/>
              </a:lnSpc>
              <a:spcBef>
                <a:spcPts val="1400"/>
              </a:spcBef>
              <a:buNone/>
            </a:pPr>
            <a:endParaRPr lang="en-US" sz="4000" dirty="0"/>
          </a:p>
          <a:p>
            <a:pPr marL="0" indent="0" algn="ctr">
              <a:spcBef>
                <a:spcPts val="200"/>
              </a:spcBef>
              <a:buNone/>
            </a:pPr>
            <a:r>
              <a:rPr lang="en-US" sz="3000" dirty="0" err="1"/>
              <a:t>Kimber</a:t>
            </a:r>
            <a:r>
              <a:rPr lang="en-US" sz="3000" dirty="0"/>
              <a:t> </a:t>
            </a:r>
            <a:r>
              <a:rPr lang="en-US" sz="3000" dirty="0" err="1"/>
              <a:t>Bogard</a:t>
            </a:r>
            <a:endParaRPr lang="en-US" sz="3000" dirty="0"/>
          </a:p>
          <a:p>
            <a:pPr marL="0" indent="0" algn="ctr">
              <a:spcBef>
                <a:spcPts val="200"/>
              </a:spcBef>
              <a:buNone/>
            </a:pPr>
            <a:r>
              <a:rPr lang="en-US" dirty="0"/>
              <a:t>Applied Developmental Psychology</a:t>
            </a:r>
          </a:p>
          <a:p>
            <a:pPr marL="0" indent="0" algn="ctr">
              <a:spcBef>
                <a:spcPts val="200"/>
              </a:spcBef>
              <a:buNone/>
            </a:pPr>
            <a:r>
              <a:rPr lang="en-US" dirty="0"/>
              <a:t>Fordham University</a:t>
            </a:r>
          </a:p>
        </p:txBody>
      </p:sp>
    </p:spTree>
    <p:extLst>
      <p:ext uri="{BB962C8B-B14F-4D97-AF65-F5344CB8AC3E}">
        <p14:creationId xmlns:p14="http://schemas.microsoft.com/office/powerpoint/2010/main" val="7880919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23716"/>
            <a:ext cx="8229600" cy="4921656"/>
          </a:xfrm>
        </p:spPr>
        <p:txBody>
          <a:bodyPr>
            <a:normAutofit fontScale="92500"/>
          </a:bodyPr>
          <a:lstStyle/>
          <a:p>
            <a:r>
              <a:rPr lang="en-US" sz="4000" dirty="0"/>
              <a:t>Outcomes:</a:t>
            </a:r>
            <a:r>
              <a:rPr lang="en-US" dirty="0"/>
              <a:t> </a:t>
            </a:r>
          </a:p>
          <a:p>
            <a:pPr lvl="1"/>
            <a:r>
              <a:rPr lang="en-US" dirty="0"/>
              <a:t>Reading Test Scores</a:t>
            </a:r>
          </a:p>
          <a:p>
            <a:pPr lvl="1"/>
            <a:r>
              <a:rPr lang="en-US" dirty="0"/>
              <a:t>Math Test Scores</a:t>
            </a:r>
          </a:p>
          <a:p>
            <a:r>
              <a:rPr lang="en-US" sz="4000" dirty="0"/>
              <a:t>Structural and Process variables: </a:t>
            </a:r>
          </a:p>
          <a:p>
            <a:pPr lvl="1"/>
            <a:r>
              <a:rPr lang="en-US" dirty="0"/>
              <a:t>Class size</a:t>
            </a:r>
          </a:p>
          <a:p>
            <a:pPr lvl="1"/>
            <a:r>
              <a:rPr lang="en-US" dirty="0"/>
              <a:t>Classroom student-adult ratios</a:t>
            </a:r>
          </a:p>
          <a:p>
            <a:pPr lvl="1"/>
            <a:r>
              <a:rPr lang="en-US" dirty="0"/>
              <a:t>Emotional climate of classroom</a:t>
            </a:r>
          </a:p>
          <a:p>
            <a:pPr lvl="1"/>
            <a:r>
              <a:rPr lang="en-US" dirty="0"/>
              <a:t>Teacher years of education</a:t>
            </a:r>
          </a:p>
          <a:p>
            <a:pPr lvl="1"/>
            <a:r>
              <a:rPr lang="en-US" dirty="0"/>
              <a:t>Teacher special training</a:t>
            </a:r>
          </a:p>
          <a:p>
            <a:pPr lvl="1"/>
            <a:r>
              <a:rPr lang="en-US" dirty="0"/>
              <a:t>Teacher sensitivity</a:t>
            </a:r>
          </a:p>
        </p:txBody>
      </p:sp>
      <p:sp>
        <p:nvSpPr>
          <p:cNvPr id="2" name="TextBox 1"/>
          <p:cNvSpPr txBox="1"/>
          <p:nvPr/>
        </p:nvSpPr>
        <p:spPr>
          <a:xfrm>
            <a:off x="634922" y="226805"/>
            <a:ext cx="7505676" cy="1200329"/>
          </a:xfrm>
          <a:prstGeom prst="rect">
            <a:avLst/>
          </a:prstGeom>
          <a:noFill/>
        </p:spPr>
        <p:txBody>
          <a:bodyPr wrap="square" rtlCol="0">
            <a:spAutoFit/>
          </a:bodyPr>
          <a:lstStyle/>
          <a:p>
            <a:pPr algn="ctr"/>
            <a:r>
              <a:rPr lang="en-US" sz="4000" b="1" dirty="0">
                <a:solidFill>
                  <a:srgbClr val="5F278A"/>
                </a:solidFill>
              </a:rPr>
              <a:t>Measures: </a:t>
            </a:r>
          </a:p>
          <a:p>
            <a:pPr algn="ctr"/>
            <a:r>
              <a:rPr lang="en-US" sz="3200" b="1" dirty="0">
                <a:solidFill>
                  <a:srgbClr val="5F278A"/>
                </a:solidFill>
              </a:rPr>
              <a:t>3 Urban Schools</a:t>
            </a:r>
          </a:p>
        </p:txBody>
      </p:sp>
    </p:spTree>
    <p:extLst>
      <p:ext uri="{BB962C8B-B14F-4D97-AF65-F5344CB8AC3E}">
        <p14:creationId xmlns:p14="http://schemas.microsoft.com/office/powerpoint/2010/main" val="4729109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084226"/>
          </a:xfrm>
        </p:spPr>
        <p:txBody>
          <a:bodyPr>
            <a:normAutofit/>
          </a:bodyPr>
          <a:lstStyle/>
          <a:p>
            <a:r>
              <a:rPr lang="en-US" sz="3000" b="1" dirty="0">
                <a:solidFill>
                  <a:srgbClr val="5F278A"/>
                </a:solidFill>
                <a:latin typeface="Calibri"/>
                <a:cs typeface="Calibri"/>
              </a:rPr>
              <a:t>History and Development </a:t>
            </a:r>
            <a:br>
              <a:rPr lang="en-US" sz="3000" b="1" dirty="0">
                <a:solidFill>
                  <a:srgbClr val="5F278A"/>
                </a:solidFill>
                <a:latin typeface="Calibri"/>
                <a:cs typeface="Calibri"/>
              </a:rPr>
            </a:br>
            <a:r>
              <a:rPr lang="en-US" sz="3000" b="1" dirty="0">
                <a:solidFill>
                  <a:srgbClr val="5F278A"/>
                </a:solidFill>
                <a:latin typeface="Calibri"/>
                <a:cs typeface="Calibri"/>
              </a:rPr>
              <a:t>of Qualitative Methods in Psychology</a:t>
            </a:r>
          </a:p>
        </p:txBody>
      </p:sp>
      <p:sp>
        <p:nvSpPr>
          <p:cNvPr id="4" name="Text Placeholder 3"/>
          <p:cNvSpPr>
            <a:spLocks noGrp="1"/>
          </p:cNvSpPr>
          <p:nvPr>
            <p:ph type="body" idx="1"/>
          </p:nvPr>
        </p:nvSpPr>
        <p:spPr>
          <a:xfrm>
            <a:off x="549274" y="1102896"/>
            <a:ext cx="3840480" cy="750887"/>
          </a:xfrm>
        </p:spPr>
        <p:txBody>
          <a:bodyPr/>
          <a:lstStyle/>
          <a:p>
            <a:r>
              <a:rPr lang="en-US" b="1" dirty="0">
                <a:solidFill>
                  <a:srgbClr val="000000"/>
                </a:solidFill>
                <a:latin typeface="Calibri"/>
                <a:cs typeface="Calibri"/>
              </a:rPr>
              <a:t>Philosophy</a:t>
            </a:r>
          </a:p>
        </p:txBody>
      </p:sp>
      <p:sp>
        <p:nvSpPr>
          <p:cNvPr id="3" name="Content Placeholder 2"/>
          <p:cNvSpPr>
            <a:spLocks noGrp="1"/>
          </p:cNvSpPr>
          <p:nvPr>
            <p:ph sz="half" idx="2"/>
          </p:nvPr>
        </p:nvSpPr>
        <p:spPr>
          <a:xfrm>
            <a:off x="549274" y="1938194"/>
            <a:ext cx="3840480" cy="4005407"/>
          </a:xfrm>
        </p:spPr>
        <p:txBody>
          <a:bodyPr>
            <a:normAutofit fontScale="32500" lnSpcReduction="20000"/>
          </a:bodyPr>
          <a:lstStyle/>
          <a:p>
            <a:pPr>
              <a:buFont typeface="Arial"/>
              <a:buChar char="•"/>
            </a:pPr>
            <a:r>
              <a:rPr lang="en-US" sz="5000" dirty="0">
                <a:solidFill>
                  <a:srgbClr val="000000"/>
                </a:solidFill>
                <a:latin typeface="Calibri"/>
                <a:cs typeface="Calibri"/>
              </a:rPr>
              <a:t>Positivism as universal science</a:t>
            </a:r>
          </a:p>
          <a:p>
            <a:pPr>
              <a:buFont typeface="Arial"/>
              <a:buChar char="•"/>
            </a:pPr>
            <a:r>
              <a:rPr lang="en-US" sz="5000" dirty="0">
                <a:solidFill>
                  <a:srgbClr val="000000"/>
                </a:solidFill>
                <a:latin typeface="Calibri"/>
                <a:cs typeface="Calibri"/>
              </a:rPr>
              <a:t>Late 19</a:t>
            </a:r>
            <a:r>
              <a:rPr lang="en-US" sz="5000" baseline="30000" dirty="0">
                <a:solidFill>
                  <a:srgbClr val="000000"/>
                </a:solidFill>
                <a:latin typeface="Calibri"/>
                <a:cs typeface="Calibri"/>
              </a:rPr>
              <a:t>th</a:t>
            </a:r>
            <a:r>
              <a:rPr lang="en-US" sz="5000" dirty="0">
                <a:solidFill>
                  <a:srgbClr val="000000"/>
                </a:solidFill>
                <a:latin typeface="Calibri"/>
                <a:cs typeface="Calibri"/>
              </a:rPr>
              <a:t> century philosophical recognition of need for alternative or supplemental methods </a:t>
            </a:r>
          </a:p>
          <a:p>
            <a:pPr>
              <a:buFont typeface="Arial"/>
              <a:buChar char="•"/>
            </a:pPr>
            <a:r>
              <a:rPr lang="en-US" sz="5000" dirty="0">
                <a:solidFill>
                  <a:srgbClr val="000000"/>
                </a:solidFill>
                <a:latin typeface="Calibri"/>
                <a:cs typeface="Calibri"/>
              </a:rPr>
              <a:t>Phenomenological method</a:t>
            </a:r>
          </a:p>
          <a:p>
            <a:pPr lvl="1">
              <a:buFont typeface="Arial"/>
              <a:buChar char="•"/>
            </a:pPr>
            <a:r>
              <a:rPr lang="en-US" sz="4600" dirty="0">
                <a:solidFill>
                  <a:srgbClr val="000000"/>
                </a:solidFill>
                <a:latin typeface="Calibri"/>
                <a:cs typeface="Calibri"/>
              </a:rPr>
              <a:t>Psychology as fundamental empirical science</a:t>
            </a:r>
          </a:p>
          <a:p>
            <a:pPr lvl="2">
              <a:buFont typeface="Arial"/>
              <a:buChar char="•"/>
            </a:pPr>
            <a:r>
              <a:rPr lang="en-US" sz="4600" dirty="0">
                <a:solidFill>
                  <a:srgbClr val="000000"/>
                </a:solidFill>
                <a:latin typeface="Calibri"/>
                <a:cs typeface="Calibri"/>
              </a:rPr>
              <a:t>Specification of method</a:t>
            </a:r>
          </a:p>
          <a:p>
            <a:pPr lvl="2">
              <a:buFont typeface="Arial"/>
              <a:buChar char="•"/>
            </a:pPr>
            <a:r>
              <a:rPr lang="en-US" sz="4600" dirty="0">
                <a:solidFill>
                  <a:srgbClr val="000000"/>
                </a:solidFill>
                <a:latin typeface="Calibri"/>
                <a:cs typeface="Calibri"/>
              </a:rPr>
              <a:t>Phenomenological psychological reduction</a:t>
            </a:r>
          </a:p>
          <a:p>
            <a:pPr lvl="2">
              <a:buFont typeface="Arial"/>
              <a:buChar char="•"/>
            </a:pPr>
            <a:r>
              <a:rPr lang="en-US" sz="4600" dirty="0">
                <a:solidFill>
                  <a:srgbClr val="000000"/>
                </a:solidFill>
                <a:latin typeface="Calibri"/>
                <a:cs typeface="Calibri"/>
              </a:rPr>
              <a:t>Eidetic analysis</a:t>
            </a:r>
          </a:p>
          <a:p>
            <a:pPr lvl="1">
              <a:buFont typeface="Arial"/>
              <a:buChar char="•"/>
            </a:pPr>
            <a:r>
              <a:rPr lang="en-US" sz="4600" dirty="0">
                <a:solidFill>
                  <a:srgbClr val="000000"/>
                </a:solidFill>
                <a:latin typeface="Calibri"/>
                <a:cs typeface="Calibri"/>
              </a:rPr>
              <a:t>Rise of continental philosophy</a:t>
            </a:r>
          </a:p>
          <a:p>
            <a:pPr lvl="1">
              <a:buFont typeface="Arial"/>
              <a:buChar char="•"/>
            </a:pPr>
            <a:r>
              <a:rPr lang="en-US" sz="4600" dirty="0">
                <a:solidFill>
                  <a:srgbClr val="000000"/>
                </a:solidFill>
                <a:latin typeface="Calibri"/>
                <a:cs typeface="Calibri"/>
              </a:rPr>
              <a:t>Generative psychological research (by philosophers)</a:t>
            </a:r>
          </a:p>
          <a:p>
            <a:pPr lvl="2">
              <a:buFont typeface="Arial"/>
              <a:buChar char="•"/>
            </a:pPr>
            <a:endParaRPr lang="en-US" sz="4600" dirty="0">
              <a:solidFill>
                <a:srgbClr val="000000"/>
              </a:solidFill>
              <a:latin typeface="Calibri"/>
              <a:cs typeface="Calibri"/>
            </a:endParaRPr>
          </a:p>
          <a:p>
            <a:endParaRPr lang="en-US" dirty="0"/>
          </a:p>
        </p:txBody>
      </p:sp>
      <p:sp>
        <p:nvSpPr>
          <p:cNvPr id="5" name="Text Placeholder 4"/>
          <p:cNvSpPr>
            <a:spLocks noGrp="1"/>
          </p:cNvSpPr>
          <p:nvPr>
            <p:ph type="body" sz="quarter" idx="3"/>
          </p:nvPr>
        </p:nvSpPr>
        <p:spPr>
          <a:xfrm>
            <a:off x="4751070" y="1187306"/>
            <a:ext cx="3840480" cy="666477"/>
          </a:xfrm>
        </p:spPr>
        <p:txBody>
          <a:bodyPr/>
          <a:lstStyle/>
          <a:p>
            <a:r>
              <a:rPr lang="en-US" b="1" dirty="0">
                <a:solidFill>
                  <a:srgbClr val="000000"/>
                </a:solidFill>
                <a:latin typeface="Calibri"/>
                <a:cs typeface="Calibri"/>
              </a:rPr>
              <a:t>Psychology</a:t>
            </a:r>
          </a:p>
        </p:txBody>
      </p:sp>
      <p:sp>
        <p:nvSpPr>
          <p:cNvPr id="6" name="Content Placeholder 5"/>
          <p:cNvSpPr>
            <a:spLocks noGrp="1"/>
          </p:cNvSpPr>
          <p:nvPr>
            <p:ph sz="quarter" idx="4"/>
          </p:nvPr>
        </p:nvSpPr>
        <p:spPr>
          <a:xfrm>
            <a:off x="4505706" y="1938194"/>
            <a:ext cx="4459618" cy="4262910"/>
          </a:xfrm>
        </p:spPr>
        <p:txBody>
          <a:bodyPr>
            <a:normAutofit fontScale="32500" lnSpcReduction="20000"/>
          </a:bodyPr>
          <a:lstStyle/>
          <a:p>
            <a:pPr>
              <a:buFont typeface="Arial"/>
              <a:buChar char="•"/>
            </a:pPr>
            <a:r>
              <a:rPr lang="en-US" sz="5000" dirty="0">
                <a:solidFill>
                  <a:srgbClr val="000000"/>
                </a:solidFill>
                <a:latin typeface="Calibri"/>
                <a:cs typeface="Calibri"/>
              </a:rPr>
              <a:t>Formal development of research methodology:  Focus on measurement and quantitative analysis, reasoning</a:t>
            </a:r>
          </a:p>
          <a:p>
            <a:pPr>
              <a:buFont typeface="Arial"/>
              <a:buChar char="•"/>
            </a:pPr>
            <a:r>
              <a:rPr lang="en-US" sz="5000" dirty="0">
                <a:solidFill>
                  <a:srgbClr val="000000"/>
                </a:solidFill>
                <a:latin typeface="Calibri"/>
                <a:cs typeface="Calibri"/>
              </a:rPr>
              <a:t>Practice of qualitative research without formal methodology (pre-1960).</a:t>
            </a:r>
          </a:p>
          <a:p>
            <a:pPr>
              <a:buFont typeface="Arial"/>
              <a:buChar char="•"/>
            </a:pPr>
            <a:r>
              <a:rPr lang="en-US" sz="5000" dirty="0">
                <a:solidFill>
                  <a:srgbClr val="000000"/>
                </a:solidFill>
                <a:latin typeface="Calibri"/>
                <a:cs typeface="Calibri"/>
              </a:rPr>
              <a:t>Call for qualitative methodologies: 1940s</a:t>
            </a:r>
          </a:p>
          <a:p>
            <a:pPr>
              <a:buFont typeface="Arial"/>
              <a:buChar char="•"/>
            </a:pPr>
            <a:r>
              <a:rPr lang="en-US" sz="5000" dirty="0">
                <a:solidFill>
                  <a:srgbClr val="000000"/>
                </a:solidFill>
                <a:latin typeface="Calibri"/>
                <a:cs typeface="Calibri"/>
              </a:rPr>
              <a:t>Development of methodologies: 1960s-90s</a:t>
            </a:r>
          </a:p>
          <a:p>
            <a:pPr>
              <a:buFont typeface="Arial"/>
              <a:buChar char="•"/>
            </a:pPr>
            <a:r>
              <a:rPr lang="en-US" sz="5000" dirty="0">
                <a:solidFill>
                  <a:srgbClr val="000000"/>
                </a:solidFill>
                <a:latin typeface="Calibri"/>
                <a:cs typeface="Calibri"/>
              </a:rPr>
              <a:t>Growth of applications, journals, education, conferences: Starting 1980s</a:t>
            </a:r>
          </a:p>
          <a:p>
            <a:pPr>
              <a:buFont typeface="Arial"/>
              <a:buChar char="•"/>
            </a:pPr>
            <a:r>
              <a:rPr lang="en-US" sz="5000" dirty="0">
                <a:solidFill>
                  <a:srgbClr val="000000"/>
                </a:solidFill>
                <a:latin typeface="Calibri"/>
                <a:cs typeface="Calibri"/>
              </a:rPr>
              <a:t>Qualitative Revolution: 1995-present</a:t>
            </a:r>
          </a:p>
          <a:p>
            <a:pPr>
              <a:buFont typeface="Arial"/>
              <a:buChar char="•"/>
            </a:pPr>
            <a:r>
              <a:rPr lang="en-US" sz="5000" dirty="0">
                <a:solidFill>
                  <a:srgbClr val="000000"/>
                </a:solidFill>
                <a:latin typeface="Calibri"/>
                <a:cs typeface="Calibri"/>
              </a:rPr>
              <a:t>Methodological pluralism</a:t>
            </a:r>
          </a:p>
          <a:p>
            <a:endParaRPr lang="en-US" dirty="0"/>
          </a:p>
        </p:txBody>
      </p:sp>
    </p:spTree>
    <p:extLst>
      <p:ext uri="{BB962C8B-B14F-4D97-AF65-F5344CB8AC3E}">
        <p14:creationId xmlns:p14="http://schemas.microsoft.com/office/powerpoint/2010/main" val="13298544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444" y="0"/>
            <a:ext cx="8847667" cy="894313"/>
          </a:xfrm>
        </p:spPr>
        <p:txBody>
          <a:bodyPr/>
          <a:lstStyle/>
          <a:p>
            <a:r>
              <a:rPr lang="en-US" sz="4000" b="1" dirty="0">
                <a:solidFill>
                  <a:srgbClr val="5F278A"/>
                </a:solidFill>
              </a:rPr>
              <a:t>Predictions Not Supported</a:t>
            </a:r>
          </a:p>
        </p:txBody>
      </p:sp>
      <p:sp>
        <p:nvSpPr>
          <p:cNvPr id="3" name="Content Placeholder 2"/>
          <p:cNvSpPr>
            <a:spLocks noGrp="1"/>
          </p:cNvSpPr>
          <p:nvPr>
            <p:ph idx="1"/>
          </p:nvPr>
        </p:nvSpPr>
        <p:spPr>
          <a:xfrm>
            <a:off x="549275" y="1100668"/>
            <a:ext cx="8042276" cy="5757332"/>
          </a:xfrm>
        </p:spPr>
        <p:txBody>
          <a:bodyPr>
            <a:normAutofit/>
          </a:bodyPr>
          <a:lstStyle/>
          <a:p>
            <a:r>
              <a:rPr lang="en-US" sz="2000" dirty="0"/>
              <a:t>Mostly non-significant relationships between educational variables and reading/math outcomes across schools</a:t>
            </a:r>
          </a:p>
          <a:p>
            <a:r>
              <a:rPr lang="en-US" sz="2000" dirty="0"/>
              <a:t>School as moderator of relationship between structure and process variables</a:t>
            </a:r>
          </a:p>
          <a:p>
            <a:pPr lvl="1"/>
            <a:r>
              <a:rPr lang="en-US" sz="2000" dirty="0"/>
              <a:t>In School L, teachers’ years of experience and  specialized training correlated with instructional climate and student performance whereas in Schools M and Q, no relationship between teacher education and instructional climate or student performance</a:t>
            </a:r>
          </a:p>
          <a:p>
            <a:pPr lvl="1"/>
            <a:r>
              <a:rPr lang="en-US" sz="2000" dirty="0"/>
              <a:t>Schools M and Q were higher than School L on emotional and instructional climates</a:t>
            </a:r>
          </a:p>
          <a:p>
            <a:r>
              <a:rPr lang="en-US" sz="2000" dirty="0"/>
              <a:t>Number of adults in classroom and class size positively correlated with performance (against prediction)</a:t>
            </a:r>
          </a:p>
          <a:p>
            <a:pPr lvl="1"/>
            <a:endParaRPr lang="en-US" dirty="0"/>
          </a:p>
        </p:txBody>
      </p:sp>
    </p:spTree>
    <p:extLst>
      <p:ext uri="{BB962C8B-B14F-4D97-AF65-F5344CB8AC3E}">
        <p14:creationId xmlns:p14="http://schemas.microsoft.com/office/powerpoint/2010/main" val="13178633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solidFill>
                  <a:srgbClr val="5F278A"/>
                </a:solidFill>
              </a:rPr>
              <a:t>Teaching in Silos </a:t>
            </a:r>
            <a:br>
              <a:rPr lang="en-US" sz="4000" b="1" dirty="0">
                <a:solidFill>
                  <a:srgbClr val="5F278A"/>
                </a:solidFill>
              </a:rPr>
            </a:br>
            <a:r>
              <a:rPr lang="en-US" sz="2800" b="1" dirty="0">
                <a:solidFill>
                  <a:srgbClr val="5F278A"/>
                </a:solidFill>
              </a:rPr>
              <a:t>(School L) </a:t>
            </a:r>
          </a:p>
        </p:txBody>
      </p:sp>
      <p:sp>
        <p:nvSpPr>
          <p:cNvPr id="3" name="Content Placeholder 2"/>
          <p:cNvSpPr>
            <a:spLocks noGrp="1"/>
          </p:cNvSpPr>
          <p:nvPr>
            <p:ph idx="1"/>
          </p:nvPr>
        </p:nvSpPr>
        <p:spPr>
          <a:xfrm>
            <a:off x="457200" y="1600200"/>
            <a:ext cx="8229600" cy="5257800"/>
          </a:xfrm>
        </p:spPr>
        <p:txBody>
          <a:bodyPr>
            <a:normAutofit/>
          </a:bodyPr>
          <a:lstStyle/>
          <a:p>
            <a:r>
              <a:rPr lang="en-US" dirty="0"/>
              <a:t>Monthly meetings to discuss curriculum and standards</a:t>
            </a:r>
          </a:p>
          <a:p>
            <a:r>
              <a:rPr lang="en-US" dirty="0"/>
              <a:t>Teachers drew on education for methods of implementation</a:t>
            </a:r>
          </a:p>
          <a:p>
            <a:r>
              <a:rPr lang="en-US" dirty="0"/>
              <a:t>Teachers reflected in isolation on how to solve </a:t>
            </a:r>
            <a:r>
              <a:rPr lang="en-US" dirty="0" err="1"/>
              <a:t>problemsmeet</a:t>
            </a:r>
            <a:r>
              <a:rPr lang="en-US" dirty="0"/>
              <a:t> standards</a:t>
            </a:r>
          </a:p>
          <a:p>
            <a:r>
              <a:rPr lang="en-US" dirty="0"/>
              <a:t>No interaction with teachers in same or other grades about common or unique activities</a:t>
            </a:r>
          </a:p>
          <a:p>
            <a:r>
              <a:rPr lang="en-US" dirty="0"/>
              <a:t>Variability in assignments, assessments, and supplementary curricular materials </a:t>
            </a:r>
          </a:p>
        </p:txBody>
      </p:sp>
    </p:spTree>
    <p:extLst>
      <p:ext uri="{BB962C8B-B14F-4D97-AF65-F5344CB8AC3E}">
        <p14:creationId xmlns:p14="http://schemas.microsoft.com/office/powerpoint/2010/main" val="9675561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580" y="107576"/>
            <a:ext cx="8930104" cy="1336956"/>
          </a:xfrm>
        </p:spPr>
        <p:txBody>
          <a:bodyPr>
            <a:normAutofit/>
          </a:bodyPr>
          <a:lstStyle/>
          <a:p>
            <a:r>
              <a:rPr lang="en-US" sz="4000" b="1" dirty="0" err="1">
                <a:solidFill>
                  <a:srgbClr val="5F278A"/>
                </a:solidFill>
              </a:rPr>
              <a:t>Unidirectionally</a:t>
            </a:r>
            <a:r>
              <a:rPr lang="en-US" sz="4000" b="1" dirty="0">
                <a:solidFill>
                  <a:srgbClr val="5F278A"/>
                </a:solidFill>
              </a:rPr>
              <a:t> Coached Teaching </a:t>
            </a:r>
            <a:r>
              <a:rPr lang="en-US" sz="2800" b="1" dirty="0">
                <a:solidFill>
                  <a:srgbClr val="5F278A"/>
                </a:solidFill>
              </a:rPr>
              <a:t>(School Q) </a:t>
            </a:r>
          </a:p>
        </p:txBody>
      </p:sp>
      <p:sp>
        <p:nvSpPr>
          <p:cNvPr id="3" name="Content Placeholder 2"/>
          <p:cNvSpPr>
            <a:spLocks noGrp="1"/>
          </p:cNvSpPr>
          <p:nvPr>
            <p:ph idx="1"/>
          </p:nvPr>
        </p:nvSpPr>
        <p:spPr>
          <a:xfrm>
            <a:off x="457200" y="1600200"/>
            <a:ext cx="8229600" cy="5093682"/>
          </a:xfrm>
        </p:spPr>
        <p:txBody>
          <a:bodyPr>
            <a:normAutofit/>
          </a:bodyPr>
          <a:lstStyle/>
          <a:p>
            <a:r>
              <a:rPr lang="en-US" sz="2800" dirty="0"/>
              <a:t>Literary Coach selected by principal</a:t>
            </a:r>
          </a:p>
          <a:p>
            <a:pPr lvl="1"/>
            <a:r>
              <a:rPr lang="en-US" sz="2800" dirty="0"/>
              <a:t>Met with teachers at each grade</a:t>
            </a:r>
          </a:p>
          <a:p>
            <a:pPr lvl="1"/>
            <a:r>
              <a:rPr lang="en-US" sz="2800" dirty="0"/>
              <a:t>Described standards/goals</a:t>
            </a:r>
          </a:p>
          <a:p>
            <a:pPr lvl="1"/>
            <a:r>
              <a:rPr lang="en-US" sz="2800" dirty="0"/>
              <a:t>Provided tools of assessment</a:t>
            </a:r>
          </a:p>
          <a:p>
            <a:pPr lvl="1"/>
            <a:r>
              <a:rPr lang="en-US" sz="2800" dirty="0"/>
              <a:t>Provided tools for implementation developed by others</a:t>
            </a:r>
          </a:p>
          <a:p>
            <a:pPr lvl="1">
              <a:buFont typeface="Arial"/>
              <a:buChar char="•"/>
            </a:pPr>
            <a:r>
              <a:rPr lang="en-US" sz="2800" dirty="0"/>
              <a:t>Standard received procedures at each </a:t>
            </a:r>
            <a:r>
              <a:rPr lang="en-US" sz="2800" dirty="0" err="1"/>
              <a:t>gade</a:t>
            </a:r>
            <a:r>
              <a:rPr lang="en-US" sz="2800" dirty="0"/>
              <a:t> level</a:t>
            </a:r>
          </a:p>
          <a:p>
            <a:pPr lvl="1"/>
            <a:r>
              <a:rPr lang="en-US" sz="2800" dirty="0"/>
              <a:t>Stable over time</a:t>
            </a:r>
          </a:p>
          <a:p>
            <a:pPr lvl="1"/>
            <a:r>
              <a:rPr lang="en-US" sz="2800" dirty="0"/>
              <a:t>No input from teachers</a:t>
            </a:r>
          </a:p>
          <a:p>
            <a:pPr lvl="1"/>
            <a:endParaRPr lang="en-US" dirty="0"/>
          </a:p>
        </p:txBody>
      </p:sp>
    </p:spTree>
    <p:extLst>
      <p:ext uri="{BB962C8B-B14F-4D97-AF65-F5344CB8AC3E}">
        <p14:creationId xmlns:p14="http://schemas.microsoft.com/office/powerpoint/2010/main" val="4270915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262" y="107576"/>
            <a:ext cx="8996738" cy="1336956"/>
          </a:xfrm>
        </p:spPr>
        <p:txBody>
          <a:bodyPr>
            <a:normAutofit/>
          </a:bodyPr>
          <a:lstStyle/>
          <a:p>
            <a:r>
              <a:rPr lang="en-US" sz="4000" b="1" dirty="0">
                <a:solidFill>
                  <a:srgbClr val="5F278A"/>
                </a:solidFill>
              </a:rPr>
              <a:t>Dynamic Collective Improvisation </a:t>
            </a:r>
            <a:br>
              <a:rPr lang="en-US" sz="4000" b="1" dirty="0">
                <a:solidFill>
                  <a:srgbClr val="5F278A"/>
                </a:solidFill>
              </a:rPr>
            </a:br>
            <a:r>
              <a:rPr lang="en-US" sz="2800" b="1" dirty="0">
                <a:solidFill>
                  <a:srgbClr val="5F278A"/>
                </a:solidFill>
              </a:rPr>
              <a:t>(School M) </a:t>
            </a:r>
          </a:p>
        </p:txBody>
      </p:sp>
      <p:sp>
        <p:nvSpPr>
          <p:cNvPr id="3" name="Content Placeholder 2"/>
          <p:cNvSpPr>
            <a:spLocks noGrp="1"/>
          </p:cNvSpPr>
          <p:nvPr>
            <p:ph idx="1"/>
          </p:nvPr>
        </p:nvSpPr>
        <p:spPr>
          <a:xfrm>
            <a:off x="457200" y="1766838"/>
            <a:ext cx="8229600" cy="5091162"/>
          </a:xfrm>
        </p:spPr>
        <p:txBody>
          <a:bodyPr>
            <a:normAutofit/>
          </a:bodyPr>
          <a:lstStyle/>
          <a:p>
            <a:pPr>
              <a:spcBef>
                <a:spcPts val="1400"/>
              </a:spcBef>
            </a:pPr>
            <a:r>
              <a:rPr lang="en-US" dirty="0"/>
              <a:t>Principal is both a visionary leader with no set plan and practically provides the time and  space for open discussion </a:t>
            </a:r>
          </a:p>
          <a:p>
            <a:pPr>
              <a:spcBef>
                <a:spcPts val="1400"/>
              </a:spcBef>
            </a:pPr>
            <a:r>
              <a:rPr lang="en-US" dirty="0"/>
              <a:t>Team-oriented meetings designed to air problems, find collective solutions to challenges </a:t>
            </a:r>
          </a:p>
          <a:p>
            <a:pPr>
              <a:spcBef>
                <a:spcPts val="1400"/>
              </a:spcBef>
            </a:pPr>
            <a:r>
              <a:rPr lang="en-US" dirty="0"/>
              <a:t>Working synergy among stakeholders </a:t>
            </a:r>
          </a:p>
          <a:p>
            <a:pPr>
              <a:spcBef>
                <a:spcPts val="1400"/>
              </a:spcBef>
            </a:pPr>
            <a:r>
              <a:rPr lang="en-US" dirty="0"/>
              <a:t>Ownership of the teaching curriculum and assessment</a:t>
            </a:r>
          </a:p>
          <a:p>
            <a:pPr>
              <a:spcBef>
                <a:spcPts val="1400"/>
              </a:spcBef>
            </a:pPr>
            <a:r>
              <a:rPr lang="en-US" dirty="0"/>
              <a:t>New insights lead to adjustment in methods</a:t>
            </a:r>
          </a:p>
        </p:txBody>
      </p:sp>
    </p:spTree>
    <p:extLst>
      <p:ext uri="{BB962C8B-B14F-4D97-AF65-F5344CB8AC3E}">
        <p14:creationId xmlns:p14="http://schemas.microsoft.com/office/powerpoint/2010/main" val="1774249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051911"/>
          </a:xfrm>
        </p:spPr>
        <p:txBody>
          <a:bodyPr/>
          <a:lstStyle/>
          <a:p>
            <a:r>
              <a:rPr lang="en-US" sz="4000" b="1" dirty="0">
                <a:solidFill>
                  <a:srgbClr val="5F278A"/>
                </a:solidFill>
              </a:rPr>
              <a:t>Anomalous Findings</a:t>
            </a:r>
          </a:p>
        </p:txBody>
      </p:sp>
      <p:sp>
        <p:nvSpPr>
          <p:cNvPr id="3" name="Content Placeholder 2"/>
          <p:cNvSpPr>
            <a:spLocks noGrp="1"/>
          </p:cNvSpPr>
          <p:nvPr>
            <p:ph idx="1"/>
          </p:nvPr>
        </p:nvSpPr>
        <p:spPr/>
        <p:txBody>
          <a:bodyPr/>
          <a:lstStyle/>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527505418"/>
              </p:ext>
            </p:extLst>
          </p:nvPr>
        </p:nvGraphicFramePr>
        <p:xfrm>
          <a:off x="175176" y="1480012"/>
          <a:ext cx="8792742" cy="4974180"/>
        </p:xfrm>
        <a:graphic>
          <a:graphicData uri="http://schemas.openxmlformats.org/presentationml/2006/ole">
            <mc:AlternateContent xmlns:mc="http://schemas.openxmlformats.org/markup-compatibility/2006">
              <mc:Choice xmlns:v="urn:schemas-microsoft-com:vml" Requires="v">
                <p:oleObj spid="_x0000_s4229" name="Document" r:id="rId3" imgW="4445000" imgH="2514600" progId="Word.Document.12">
                  <p:embed/>
                </p:oleObj>
              </mc:Choice>
              <mc:Fallback>
                <p:oleObj name="Document" r:id="rId3" imgW="4445000" imgH="2514600" progId="Word.Document.12">
                  <p:embed/>
                  <p:pic>
                    <p:nvPicPr>
                      <p:cNvPr id="0" name=""/>
                      <p:cNvPicPr/>
                      <p:nvPr/>
                    </p:nvPicPr>
                    <p:blipFill>
                      <a:blip r:embed="rId4"/>
                      <a:stretch>
                        <a:fillRect/>
                      </a:stretch>
                    </p:blipFill>
                    <p:spPr>
                      <a:xfrm>
                        <a:off x="175176" y="1480012"/>
                        <a:ext cx="8792742" cy="4974180"/>
                      </a:xfrm>
                      <a:prstGeom prst="rect">
                        <a:avLst/>
                      </a:prstGeom>
                    </p:spPr>
                  </p:pic>
                </p:oleObj>
              </mc:Fallback>
            </mc:AlternateContent>
          </a:graphicData>
        </a:graphic>
      </p:graphicFrame>
    </p:spTree>
    <p:extLst>
      <p:ext uri="{BB962C8B-B14F-4D97-AF65-F5344CB8AC3E}">
        <p14:creationId xmlns:p14="http://schemas.microsoft.com/office/powerpoint/2010/main" val="32120469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0862" y="141111"/>
            <a:ext cx="8042276" cy="838357"/>
          </a:xfrm>
        </p:spPr>
        <p:txBody>
          <a:bodyPr/>
          <a:lstStyle/>
          <a:p>
            <a:r>
              <a:rPr lang="en-US" sz="4000" b="1" dirty="0">
                <a:solidFill>
                  <a:srgbClr val="5F278A"/>
                </a:solidFill>
              </a:rPr>
              <a:t>Conclusions</a:t>
            </a:r>
          </a:p>
        </p:txBody>
      </p:sp>
      <p:sp>
        <p:nvSpPr>
          <p:cNvPr id="3" name="Content Placeholder 2"/>
          <p:cNvSpPr>
            <a:spLocks noGrp="1"/>
          </p:cNvSpPr>
          <p:nvPr>
            <p:ph idx="1"/>
          </p:nvPr>
        </p:nvSpPr>
        <p:spPr>
          <a:xfrm>
            <a:off x="141112" y="979468"/>
            <a:ext cx="8847666" cy="5737421"/>
          </a:xfrm>
        </p:spPr>
        <p:txBody>
          <a:bodyPr>
            <a:normAutofit fontScale="92500" lnSpcReduction="20000"/>
          </a:bodyPr>
          <a:lstStyle/>
          <a:p>
            <a:r>
              <a:rPr lang="en-US" dirty="0"/>
              <a:t>No general quantitative relationships between isolated educational variables and student outcomes as predicted</a:t>
            </a:r>
          </a:p>
          <a:p>
            <a:r>
              <a:rPr lang="en-US" dirty="0"/>
              <a:t>Qualitatively determined holistic school organizations moderated and were related to both educational variables and student outcomes</a:t>
            </a:r>
          </a:p>
          <a:p>
            <a:pPr lvl="1"/>
            <a:r>
              <a:rPr lang="en-US" dirty="0"/>
              <a:t>School (M) with principal’s vision and leadership, teacher ownership of programs, collaborative teacher alliances within and between grade levels, and creative problem solving among diverse stakeholders had best educational environment and highest achievement outcomes despite largest class sizes and low teacher-student ratios. </a:t>
            </a:r>
          </a:p>
          <a:p>
            <a:pPr lvl="1"/>
            <a:r>
              <a:rPr lang="en-US" dirty="0"/>
              <a:t>School (Q) with special, shared coaching, materials, and tools had middle level performance and teacher education and years of experience, like school M, were unrelated to structural and outcome variables</a:t>
            </a:r>
          </a:p>
          <a:p>
            <a:pPr lvl="1"/>
            <a:r>
              <a:rPr lang="en-US" dirty="0"/>
              <a:t>School (L) with teachers isolated and left to their own devices to deal with challenges achieved lowest scores and outcomes varied with teachers’ educational level, specialized training, and years of experience</a:t>
            </a:r>
          </a:p>
        </p:txBody>
      </p:sp>
    </p:spTree>
    <p:extLst>
      <p:ext uri="{BB962C8B-B14F-4D97-AF65-F5344CB8AC3E}">
        <p14:creationId xmlns:p14="http://schemas.microsoft.com/office/powerpoint/2010/main" val="27968405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89668"/>
            <a:ext cx="8229600" cy="5070059"/>
          </a:xfrm>
        </p:spPr>
        <p:txBody>
          <a:bodyPr>
            <a:noAutofit/>
          </a:bodyPr>
          <a:lstStyle/>
          <a:p>
            <a:pPr marL="0" indent="0" algn="ctr">
              <a:spcBef>
                <a:spcPts val="1400"/>
              </a:spcBef>
              <a:buNone/>
            </a:pPr>
            <a:r>
              <a:rPr lang="en-US" sz="4000" b="1" dirty="0">
                <a:solidFill>
                  <a:srgbClr val="5F278A"/>
                </a:solidFill>
              </a:rPr>
              <a:t>Mathematical Modeling</a:t>
            </a:r>
          </a:p>
          <a:p>
            <a:pPr marL="0" indent="0" algn="ctr">
              <a:spcBef>
                <a:spcPts val="1400"/>
              </a:spcBef>
              <a:buNone/>
            </a:pPr>
            <a:r>
              <a:rPr lang="en-US" sz="4000" b="1" dirty="0">
                <a:solidFill>
                  <a:srgbClr val="5F278A"/>
                </a:solidFill>
              </a:rPr>
              <a:t>Integrating Qualitative Methods:</a:t>
            </a:r>
          </a:p>
          <a:p>
            <a:pPr marL="0" indent="0" algn="ctr">
              <a:spcBef>
                <a:spcPts val="1400"/>
              </a:spcBef>
              <a:buNone/>
            </a:pPr>
            <a:r>
              <a:rPr lang="en-US" sz="3200" dirty="0">
                <a:solidFill>
                  <a:srgbClr val="5F278A"/>
                </a:solidFill>
              </a:rPr>
              <a:t>Graduate Student Adjustment</a:t>
            </a:r>
          </a:p>
          <a:p>
            <a:pPr marL="0" indent="0">
              <a:spcBef>
                <a:spcPts val="1400"/>
              </a:spcBef>
              <a:buNone/>
            </a:pPr>
            <a:endParaRPr lang="en-US" sz="3200" dirty="0">
              <a:solidFill>
                <a:srgbClr val="467C90"/>
              </a:solidFill>
            </a:endParaRPr>
          </a:p>
          <a:p>
            <a:pPr marL="0" indent="0" algn="ctr">
              <a:spcBef>
                <a:spcPts val="1400"/>
              </a:spcBef>
              <a:buNone/>
            </a:pPr>
            <a:r>
              <a:rPr lang="en-US" sz="2800" dirty="0" err="1"/>
              <a:t>Arnond</a:t>
            </a:r>
            <a:r>
              <a:rPr lang="en-US" sz="2800" dirty="0"/>
              <a:t> </a:t>
            </a:r>
            <a:r>
              <a:rPr lang="en-US" sz="2800" dirty="0" err="1"/>
              <a:t>Sakworawich</a:t>
            </a:r>
            <a:endParaRPr lang="en-US" sz="2800" dirty="0"/>
          </a:p>
          <a:p>
            <a:pPr marL="0" indent="0" algn="ctr">
              <a:spcBef>
                <a:spcPts val="1400"/>
              </a:spcBef>
              <a:buNone/>
            </a:pPr>
            <a:r>
              <a:rPr lang="en-US" sz="2000" dirty="0"/>
              <a:t>Psychometrics</a:t>
            </a:r>
          </a:p>
          <a:p>
            <a:pPr marL="0" indent="0" algn="ctr">
              <a:spcBef>
                <a:spcPts val="1400"/>
              </a:spcBef>
              <a:buNone/>
            </a:pPr>
            <a:r>
              <a:rPr lang="en-US" sz="2000" dirty="0"/>
              <a:t>Fordham University</a:t>
            </a:r>
          </a:p>
        </p:txBody>
      </p:sp>
    </p:spTree>
    <p:extLst>
      <p:ext uri="{BB962C8B-B14F-4D97-AF65-F5344CB8AC3E}">
        <p14:creationId xmlns:p14="http://schemas.microsoft.com/office/powerpoint/2010/main" val="15273341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763000" cy="1404392"/>
          </a:xfrm>
        </p:spPr>
        <p:txBody>
          <a:bodyPr>
            <a:noAutofit/>
          </a:bodyPr>
          <a:lstStyle/>
          <a:p>
            <a:r>
              <a:rPr lang="en-US" sz="4000" b="1" dirty="0">
                <a:solidFill>
                  <a:srgbClr val="5F278A"/>
                </a:solidFill>
                <a:latin typeface="Corbel" pitchFamily="34" charset="0"/>
              </a:rPr>
              <a:t>Objectives</a:t>
            </a:r>
          </a:p>
        </p:txBody>
      </p:sp>
      <p:sp>
        <p:nvSpPr>
          <p:cNvPr id="3" name="Content Placeholder 2"/>
          <p:cNvSpPr>
            <a:spLocks noGrp="1"/>
          </p:cNvSpPr>
          <p:nvPr>
            <p:ph idx="1"/>
          </p:nvPr>
        </p:nvSpPr>
        <p:spPr>
          <a:xfrm>
            <a:off x="174981" y="1383508"/>
            <a:ext cx="8763000" cy="4972842"/>
          </a:xfrm>
        </p:spPr>
        <p:txBody>
          <a:bodyPr>
            <a:normAutofit/>
          </a:bodyPr>
          <a:lstStyle/>
          <a:p>
            <a:endParaRPr lang="en-US" sz="2800" dirty="0"/>
          </a:p>
          <a:p>
            <a:r>
              <a:rPr lang="en-US" dirty="0"/>
              <a:t>To formulate a method for constructing a mathematical model from qualitative data. </a:t>
            </a:r>
            <a:endParaRPr lang="en-US" sz="2800" dirty="0"/>
          </a:p>
          <a:p>
            <a:r>
              <a:rPr lang="en-US" dirty="0"/>
              <a:t>To demonstrate the method </a:t>
            </a:r>
          </a:p>
          <a:p>
            <a:pPr lvl="1"/>
            <a:r>
              <a:rPr lang="en-US" dirty="0"/>
              <a:t>with a person-centered mathematical model</a:t>
            </a:r>
          </a:p>
          <a:p>
            <a:pPr lvl="1"/>
            <a:r>
              <a:rPr lang="en-US" dirty="0"/>
              <a:t> of student’s adjustment to graduate school.</a:t>
            </a:r>
          </a:p>
          <a:p>
            <a:endParaRPr lang="en-US" sz="2800" dirty="0"/>
          </a:p>
          <a:p>
            <a:pPr>
              <a:buNone/>
            </a:pPr>
            <a:endParaRPr lang="en-US" sz="2800" dirty="0"/>
          </a:p>
        </p:txBody>
      </p:sp>
      <p:sp>
        <p:nvSpPr>
          <p:cNvPr id="4" name="Slide Number Placeholder 3"/>
          <p:cNvSpPr>
            <a:spLocks noGrp="1"/>
          </p:cNvSpPr>
          <p:nvPr>
            <p:ph type="sldNum" sz="quarter" idx="12"/>
          </p:nvPr>
        </p:nvSpPr>
        <p:spPr/>
        <p:txBody>
          <a:bodyPr/>
          <a:lstStyle/>
          <a:p>
            <a:fld id="{908C2D99-1E2D-4666-A706-454C92133C38}" type="slidenum">
              <a:rPr lang="en-US" sz="1800" smtClean="0"/>
              <a:pPr/>
              <a:t>67</a:t>
            </a:fld>
            <a:endParaRPr lang="en-US" sz="1800"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98470"/>
            <a:ext cx="9144000" cy="381000"/>
          </a:xfrm>
        </p:spPr>
        <p:txBody>
          <a:bodyPr>
            <a:noAutofit/>
          </a:bodyPr>
          <a:lstStyle/>
          <a:p>
            <a:r>
              <a:rPr lang="en-US" sz="4000" b="1" dirty="0">
                <a:solidFill>
                  <a:srgbClr val="5F278A"/>
                </a:solidFill>
                <a:latin typeface="Corbel" pitchFamily="34" charset="0"/>
              </a:rPr>
              <a:t>Approaches to Mathematical Modeling</a:t>
            </a:r>
          </a:p>
        </p:txBody>
      </p:sp>
      <p:sp>
        <p:nvSpPr>
          <p:cNvPr id="3" name="Content Placeholder 2"/>
          <p:cNvSpPr>
            <a:spLocks noGrp="1"/>
          </p:cNvSpPr>
          <p:nvPr>
            <p:ph idx="1"/>
          </p:nvPr>
        </p:nvSpPr>
        <p:spPr>
          <a:xfrm>
            <a:off x="636998" y="1101239"/>
            <a:ext cx="8044665" cy="5638800"/>
          </a:xfrm>
        </p:spPr>
        <p:txBody>
          <a:bodyPr>
            <a:noAutofit/>
          </a:bodyPr>
          <a:lstStyle/>
          <a:p>
            <a:r>
              <a:rPr lang="en-US" sz="2000" b="1" dirty="0"/>
              <a:t>Empirical approach to quantitative data</a:t>
            </a:r>
          </a:p>
          <a:p>
            <a:pPr lvl="1"/>
            <a:r>
              <a:rPr lang="en-US" sz="2000" dirty="0"/>
              <a:t>Galileo –pulse and an pivoting pendulum in Pisa tower- Pendulum law</a:t>
            </a:r>
          </a:p>
          <a:p>
            <a:pPr lvl="1"/>
            <a:r>
              <a:rPr lang="en-US" sz="2000" dirty="0"/>
              <a:t>Psychophysics – Steven, S. S. (power law)</a:t>
            </a:r>
          </a:p>
          <a:p>
            <a:pPr lvl="1"/>
            <a:r>
              <a:rPr lang="en-US" sz="2000" dirty="0"/>
              <a:t>Curve fitting</a:t>
            </a:r>
          </a:p>
          <a:p>
            <a:pPr lvl="1"/>
            <a:r>
              <a:rPr lang="en-US" sz="2000" dirty="0"/>
              <a:t>Exploratory Data Analysis (John </a:t>
            </a:r>
            <a:r>
              <a:rPr lang="en-US" sz="2000" dirty="0" err="1"/>
              <a:t>Tukey</a:t>
            </a:r>
            <a:r>
              <a:rPr lang="en-US" sz="2000" dirty="0"/>
              <a:t>)</a:t>
            </a:r>
          </a:p>
          <a:p>
            <a:pPr lvl="1"/>
            <a:r>
              <a:rPr lang="en-US" sz="2000" dirty="0"/>
              <a:t>Finding patterns (of relationship) in data</a:t>
            </a:r>
          </a:p>
          <a:p>
            <a:r>
              <a:rPr lang="en-US" sz="2000" b="1" dirty="0"/>
              <a:t>Logical – mathematical derivation</a:t>
            </a:r>
          </a:p>
          <a:p>
            <a:pPr lvl="1"/>
            <a:r>
              <a:rPr lang="en-US" sz="2000" dirty="0"/>
              <a:t>Isaac Newton - Used calculus to develop a theory of modern mechanics and gravitational force</a:t>
            </a:r>
          </a:p>
          <a:p>
            <a:pPr lvl="1"/>
            <a:r>
              <a:rPr lang="en-US" sz="2000" dirty="0"/>
              <a:t>Classical test theory (Charles Spearman and others)</a:t>
            </a:r>
          </a:p>
          <a:p>
            <a:pPr lvl="1"/>
            <a:r>
              <a:rPr lang="en-US" sz="2000" dirty="0"/>
              <a:t>Item response theory (Lord &amp; </a:t>
            </a:r>
            <a:r>
              <a:rPr lang="en-US" sz="2000" dirty="0" err="1"/>
              <a:t>Novick</a:t>
            </a:r>
            <a:r>
              <a:rPr lang="en-US" sz="2000" dirty="0"/>
              <a:t>)</a:t>
            </a:r>
          </a:p>
          <a:p>
            <a:pPr lvl="1"/>
            <a:r>
              <a:rPr lang="en-US" sz="2000" dirty="0" err="1"/>
              <a:t>Generalizability</a:t>
            </a:r>
            <a:r>
              <a:rPr lang="en-US" sz="2000" dirty="0"/>
              <a:t> theory (</a:t>
            </a:r>
            <a:r>
              <a:rPr lang="en-US" sz="2000" dirty="0" err="1"/>
              <a:t>Cronbach</a:t>
            </a:r>
            <a:r>
              <a:rPr lang="en-US" sz="2000" dirty="0"/>
              <a:t> &amp; </a:t>
            </a:r>
            <a:r>
              <a:rPr lang="en-US" sz="2000" dirty="0" err="1"/>
              <a:t>Gleser</a:t>
            </a:r>
            <a:r>
              <a:rPr lang="en-US" sz="2000" dirty="0"/>
              <a:t>)</a:t>
            </a:r>
          </a:p>
          <a:p>
            <a:endParaRPr lang="en-US" sz="2800" dirty="0"/>
          </a:p>
          <a:p>
            <a:endParaRPr lang="en-US" sz="2800" dirty="0"/>
          </a:p>
          <a:p>
            <a:endParaRPr lang="en-US" sz="2800"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87159"/>
            <a:ext cx="8458200" cy="1359220"/>
          </a:xfrm>
        </p:spPr>
        <p:txBody>
          <a:bodyPr>
            <a:noAutofit/>
          </a:bodyPr>
          <a:lstStyle/>
          <a:p>
            <a:r>
              <a:rPr lang="en-US" sz="4000" b="1" dirty="0">
                <a:solidFill>
                  <a:srgbClr val="5F278A"/>
                </a:solidFill>
                <a:latin typeface="Corbel" pitchFamily="34" charset="0"/>
              </a:rPr>
              <a:t>Nobel Prize Winning Psychologists </a:t>
            </a:r>
            <a:r>
              <a:rPr lang="en-US" sz="2800" b="1" dirty="0">
                <a:solidFill>
                  <a:srgbClr val="5F278A"/>
                </a:solidFill>
                <a:latin typeface="Corbel" pitchFamily="34" charset="0"/>
              </a:rPr>
              <a:t>Mathematical Models from Qualitative Data</a:t>
            </a:r>
          </a:p>
        </p:txBody>
      </p:sp>
      <p:sp>
        <p:nvSpPr>
          <p:cNvPr id="3" name="Content Placeholder 2"/>
          <p:cNvSpPr>
            <a:spLocks noGrp="1"/>
          </p:cNvSpPr>
          <p:nvPr>
            <p:ph idx="1"/>
          </p:nvPr>
        </p:nvSpPr>
        <p:spPr>
          <a:xfrm>
            <a:off x="0" y="1769284"/>
            <a:ext cx="8898021" cy="4707202"/>
          </a:xfrm>
        </p:spPr>
        <p:txBody>
          <a:bodyPr>
            <a:normAutofit/>
          </a:bodyPr>
          <a:lstStyle/>
          <a:p>
            <a:pPr lvl="1"/>
            <a:r>
              <a:rPr lang="en-US" sz="3200" b="1" dirty="0"/>
              <a:t>Herbert A. Simon</a:t>
            </a:r>
          </a:p>
          <a:p>
            <a:pPr lvl="2"/>
            <a:r>
              <a:rPr lang="en-US" sz="2600" dirty="0"/>
              <a:t>Think aloud protocols </a:t>
            </a:r>
          </a:p>
          <a:p>
            <a:pPr lvl="2"/>
            <a:r>
              <a:rPr lang="en-US" sz="2600" dirty="0"/>
              <a:t>Protocol Analysis</a:t>
            </a:r>
          </a:p>
          <a:p>
            <a:pPr lvl="2"/>
            <a:r>
              <a:rPr lang="en-US" sz="2600" dirty="0"/>
              <a:t>Artificial intelligence and expert systems theory</a:t>
            </a:r>
          </a:p>
          <a:p>
            <a:pPr lvl="1"/>
            <a:r>
              <a:rPr lang="en-US" sz="3200" b="1" dirty="0"/>
              <a:t>Daniel Kahneman </a:t>
            </a:r>
          </a:p>
          <a:p>
            <a:pPr marL="349250" lvl="1" indent="0">
              <a:buNone/>
            </a:pPr>
            <a:r>
              <a:rPr lang="en-US" sz="2600" dirty="0"/>
              <a:t>(&amp; Amos Tversky, deceased)</a:t>
            </a:r>
          </a:p>
          <a:p>
            <a:pPr lvl="2"/>
            <a:r>
              <a:rPr lang="en-US" sz="2400" dirty="0">
                <a:solidFill>
                  <a:schemeClr val="tx1"/>
                </a:solidFill>
              </a:rPr>
              <a:t>Play gambling, Jerusalem afternoons </a:t>
            </a:r>
          </a:p>
          <a:p>
            <a:pPr lvl="2"/>
            <a:r>
              <a:rPr lang="en-US" sz="2400" dirty="0">
                <a:solidFill>
                  <a:schemeClr val="tx1"/>
                </a:solidFill>
              </a:rPr>
              <a:t>Described thinking, sought consensus</a:t>
            </a:r>
          </a:p>
          <a:p>
            <a:pPr lvl="2"/>
            <a:r>
              <a:rPr lang="en-US" sz="2400" dirty="0">
                <a:solidFill>
                  <a:schemeClr val="tx1"/>
                </a:solidFill>
              </a:rPr>
              <a:t>Derived prospect theory with mathematics</a:t>
            </a:r>
          </a:p>
          <a:p>
            <a:endParaRPr lang="en-US" sz="2800" dirty="0"/>
          </a:p>
          <a:p>
            <a:endParaRPr lang="en-US" sz="2800" dirty="0"/>
          </a:p>
          <a:p>
            <a:endParaRPr lang="en-US" sz="2800" dirty="0"/>
          </a:p>
        </p:txBody>
      </p:sp>
      <p:pic>
        <p:nvPicPr>
          <p:cNvPr id="4" name="Picture 3">
            <a:extLst>
              <a:ext uri="{FF2B5EF4-FFF2-40B4-BE49-F238E27FC236}">
                <a16:creationId xmlns:a16="http://schemas.microsoft.com/office/drawing/2014/main" id="{3F59285B-668A-9343-A2CD-C51124343059}"/>
              </a:ext>
            </a:extLst>
          </p:cNvPr>
          <p:cNvPicPr>
            <a:picLocks noChangeAspect="1"/>
          </p:cNvPicPr>
          <p:nvPr/>
        </p:nvPicPr>
        <p:blipFill>
          <a:blip r:embed="rId2"/>
          <a:stretch>
            <a:fillRect/>
          </a:stretch>
        </p:blipFill>
        <p:spPr>
          <a:xfrm>
            <a:off x="6557195" y="1769284"/>
            <a:ext cx="1422400" cy="1422400"/>
          </a:xfrm>
          <a:prstGeom prst="rect">
            <a:avLst/>
          </a:prstGeom>
        </p:spPr>
      </p:pic>
      <p:pic>
        <p:nvPicPr>
          <p:cNvPr id="6" name="Picture 5">
            <a:extLst>
              <a:ext uri="{FF2B5EF4-FFF2-40B4-BE49-F238E27FC236}">
                <a16:creationId xmlns:a16="http://schemas.microsoft.com/office/drawing/2014/main" id="{437CFEFD-0473-1F4D-AB5C-9F55ADBFE2F6}"/>
              </a:ext>
            </a:extLst>
          </p:cNvPr>
          <p:cNvPicPr>
            <a:picLocks noChangeAspect="1"/>
          </p:cNvPicPr>
          <p:nvPr/>
        </p:nvPicPr>
        <p:blipFill>
          <a:blip r:embed="rId3"/>
          <a:stretch>
            <a:fillRect/>
          </a:stretch>
        </p:blipFill>
        <p:spPr>
          <a:xfrm>
            <a:off x="6557195" y="3847957"/>
            <a:ext cx="1422400" cy="14224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Box 3"/>
          <p:cNvSpPr txBox="1">
            <a:spLocks noChangeArrowheads="1"/>
          </p:cNvSpPr>
          <p:nvPr/>
        </p:nvSpPr>
        <p:spPr bwMode="auto">
          <a:xfrm>
            <a:off x="5410200" y="3829050"/>
            <a:ext cx="2514600"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350"/>
          </a:p>
        </p:txBody>
      </p:sp>
      <p:sp>
        <p:nvSpPr>
          <p:cNvPr id="24578" name="TextBox 5"/>
          <p:cNvSpPr txBox="1">
            <a:spLocks noChangeArrowheads="1"/>
          </p:cNvSpPr>
          <p:nvPr/>
        </p:nvSpPr>
        <p:spPr bwMode="auto">
          <a:xfrm>
            <a:off x="152400" y="985838"/>
            <a:ext cx="8839200" cy="969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000" b="1" dirty="0">
                <a:solidFill>
                  <a:srgbClr val="000000"/>
                </a:solidFill>
              </a:rPr>
              <a:t>Philosophy of the Human Science Tradition</a:t>
            </a:r>
            <a:endParaRPr lang="en-US" sz="1350" dirty="0"/>
          </a:p>
          <a:p>
            <a:pPr eaLnBrk="1" hangingPunct="1"/>
            <a:endParaRPr lang="en-US" sz="1350" dirty="0"/>
          </a:p>
          <a:p>
            <a:pPr eaLnBrk="1" hangingPunct="1"/>
            <a:endParaRPr lang="en-US" sz="1350" dirty="0"/>
          </a:p>
        </p:txBody>
      </p:sp>
      <p:pic>
        <p:nvPicPr>
          <p:cNvPr id="24579" name="Picture 7" descr="Dilthey 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26157" y="3277720"/>
            <a:ext cx="1864172" cy="26068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80" name="Picture 9" descr="imgr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13933" y="3290566"/>
            <a:ext cx="1901924" cy="25787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extBox 12"/>
          <p:cNvSpPr txBox="1"/>
          <p:nvPr/>
        </p:nvSpPr>
        <p:spPr>
          <a:xfrm>
            <a:off x="396020" y="1743961"/>
            <a:ext cx="3920918" cy="1246495"/>
          </a:xfrm>
          <a:prstGeom prst="rect">
            <a:avLst/>
          </a:prstGeom>
          <a:noFill/>
        </p:spPr>
        <p:txBody>
          <a:bodyPr wrap="square">
            <a:spAutoFit/>
          </a:bodyPr>
          <a:lstStyle/>
          <a:p>
            <a:pPr algn="ctr">
              <a:defRPr/>
            </a:pPr>
            <a:r>
              <a:rPr lang="en-US" sz="2100" b="1" dirty="0">
                <a:solidFill>
                  <a:srgbClr val="000000"/>
                </a:solidFill>
                <a:latin typeface="Calibri"/>
                <a:cs typeface="Calibri"/>
              </a:rPr>
              <a:t>Franz Brentano</a:t>
            </a:r>
            <a:r>
              <a:rPr lang="en-US" sz="2100" dirty="0">
                <a:solidFill>
                  <a:srgbClr val="000000"/>
                </a:solidFill>
                <a:latin typeface="Calibri"/>
                <a:cs typeface="Calibri"/>
              </a:rPr>
              <a:t> </a:t>
            </a:r>
          </a:p>
          <a:p>
            <a:pPr algn="ctr">
              <a:defRPr/>
            </a:pPr>
            <a:r>
              <a:rPr lang="en-US" sz="1350" dirty="0">
                <a:solidFill>
                  <a:srgbClr val="000000"/>
                </a:solidFill>
                <a:latin typeface="Calibri"/>
                <a:cs typeface="Calibri"/>
              </a:rPr>
              <a:t>(1838-1917)</a:t>
            </a:r>
          </a:p>
          <a:p>
            <a:pPr marL="214313" indent="-214313">
              <a:buFont typeface="Arial"/>
              <a:buChar char="•"/>
              <a:defRPr/>
            </a:pPr>
            <a:r>
              <a:rPr lang="en-US" sz="1350" dirty="0">
                <a:latin typeface="Calibri"/>
                <a:cs typeface="Calibri"/>
              </a:rPr>
              <a:t>Consciousness differs from physical things</a:t>
            </a:r>
          </a:p>
          <a:p>
            <a:pPr marL="214313" indent="-214313">
              <a:buFont typeface="Arial"/>
              <a:buChar char="•"/>
              <a:defRPr/>
            </a:pPr>
            <a:r>
              <a:rPr lang="en-US" sz="1350" dirty="0">
                <a:latin typeface="Calibri"/>
                <a:cs typeface="Calibri"/>
              </a:rPr>
              <a:t>Intentionality of consciousness</a:t>
            </a:r>
          </a:p>
          <a:p>
            <a:pPr marL="214313" indent="-214313">
              <a:buFont typeface="Arial"/>
              <a:buChar char="•"/>
              <a:defRPr/>
            </a:pPr>
            <a:r>
              <a:rPr lang="en-US" sz="1350" dirty="0">
                <a:latin typeface="Calibri"/>
                <a:cs typeface="Calibri"/>
              </a:rPr>
              <a:t>Psychology as a science of experience</a:t>
            </a:r>
          </a:p>
        </p:txBody>
      </p:sp>
      <p:sp>
        <p:nvSpPr>
          <p:cNvPr id="14" name="TextBox 13"/>
          <p:cNvSpPr txBox="1"/>
          <p:nvPr/>
        </p:nvSpPr>
        <p:spPr>
          <a:xfrm>
            <a:off x="4660510" y="1747881"/>
            <a:ext cx="4343400" cy="1454244"/>
          </a:xfrm>
          <a:prstGeom prst="rect">
            <a:avLst/>
          </a:prstGeom>
          <a:noFill/>
        </p:spPr>
        <p:txBody>
          <a:bodyPr>
            <a:spAutoFit/>
          </a:bodyPr>
          <a:lstStyle/>
          <a:p>
            <a:pPr algn="ctr">
              <a:defRPr/>
            </a:pPr>
            <a:r>
              <a:rPr lang="en-US" sz="2100" b="1" dirty="0">
                <a:solidFill>
                  <a:srgbClr val="000000"/>
                </a:solidFill>
                <a:latin typeface="Calibri"/>
                <a:cs typeface="Calibri"/>
              </a:rPr>
              <a:t>Wilhelm </a:t>
            </a:r>
            <a:r>
              <a:rPr lang="en-US" sz="2100" b="1" dirty="0" err="1">
                <a:solidFill>
                  <a:srgbClr val="000000"/>
                </a:solidFill>
                <a:latin typeface="Calibri"/>
                <a:cs typeface="Calibri"/>
              </a:rPr>
              <a:t>Dilthey</a:t>
            </a:r>
            <a:r>
              <a:rPr lang="en-US" sz="2100" b="1" dirty="0">
                <a:solidFill>
                  <a:srgbClr val="000000"/>
                </a:solidFill>
                <a:latin typeface="Calibri"/>
                <a:cs typeface="Calibri"/>
              </a:rPr>
              <a:t> </a:t>
            </a:r>
          </a:p>
          <a:p>
            <a:pPr algn="ctr">
              <a:defRPr/>
            </a:pPr>
            <a:r>
              <a:rPr lang="en-US" sz="1350" dirty="0">
                <a:latin typeface="Calibri"/>
                <a:cs typeface="Calibri"/>
              </a:rPr>
              <a:t>(1833-1911)</a:t>
            </a:r>
          </a:p>
          <a:p>
            <a:pPr marL="214313" indent="-214313">
              <a:buFont typeface="Arial"/>
              <a:buChar char="•"/>
              <a:defRPr/>
            </a:pPr>
            <a:r>
              <a:rPr lang="en-US" sz="1350" dirty="0" err="1">
                <a:latin typeface="Calibri"/>
                <a:cs typeface="Calibri"/>
              </a:rPr>
              <a:t>Naturwissenshaften</a:t>
            </a:r>
            <a:r>
              <a:rPr lang="en-US" sz="1350" dirty="0">
                <a:latin typeface="Calibri"/>
                <a:cs typeface="Calibri"/>
              </a:rPr>
              <a:t> differ from </a:t>
            </a:r>
            <a:r>
              <a:rPr lang="en-US" sz="1350" dirty="0" err="1">
                <a:latin typeface="Calibri"/>
                <a:cs typeface="Calibri"/>
              </a:rPr>
              <a:t>Geisteswissenshaften</a:t>
            </a:r>
            <a:r>
              <a:rPr lang="en-US" sz="1350" dirty="0">
                <a:latin typeface="Calibri"/>
                <a:cs typeface="Calibri"/>
              </a:rPr>
              <a:t> (</a:t>
            </a:r>
            <a:r>
              <a:rPr lang="en-US" sz="1350" dirty="0" err="1">
                <a:latin typeface="Calibri"/>
                <a:cs typeface="Calibri"/>
              </a:rPr>
              <a:t>Verstehen</a:t>
            </a:r>
            <a:r>
              <a:rPr lang="en-US" sz="1350" dirty="0">
                <a:latin typeface="Calibri"/>
                <a:cs typeface="Calibri"/>
              </a:rPr>
              <a:t>)</a:t>
            </a:r>
          </a:p>
          <a:p>
            <a:pPr marL="214313" indent="-214313">
              <a:buFont typeface="Arial"/>
              <a:buChar char="•"/>
              <a:defRPr/>
            </a:pPr>
            <a:r>
              <a:rPr lang="en-US" sz="1350" dirty="0">
                <a:latin typeface="Calibri"/>
                <a:cs typeface="Calibri"/>
              </a:rPr>
              <a:t>“We explain nature; we understand experience”</a:t>
            </a:r>
          </a:p>
          <a:p>
            <a:pPr marL="214313" indent="-214313">
              <a:buFont typeface="Arial"/>
              <a:buChar char="•"/>
              <a:defRPr/>
            </a:pPr>
            <a:r>
              <a:rPr lang="en-US" sz="1350" dirty="0">
                <a:latin typeface="Calibri"/>
                <a:cs typeface="Calibri"/>
              </a:rPr>
              <a:t>Knowing causality versus meaning</a:t>
            </a:r>
          </a:p>
        </p:txBody>
      </p:sp>
    </p:spTree>
    <p:extLst>
      <p:ext uri="{BB962C8B-B14F-4D97-AF65-F5344CB8AC3E}">
        <p14:creationId xmlns:p14="http://schemas.microsoft.com/office/powerpoint/2010/main" val="28495203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763000" cy="2013735"/>
          </a:xfrm>
        </p:spPr>
        <p:txBody>
          <a:bodyPr>
            <a:noAutofit/>
          </a:bodyPr>
          <a:lstStyle/>
          <a:p>
            <a:br>
              <a:rPr lang="en-US" sz="2800" b="1" u="sng" dirty="0">
                <a:solidFill>
                  <a:srgbClr val="5F278A"/>
                </a:solidFill>
                <a:latin typeface="Corbel" pitchFamily="34" charset="0"/>
              </a:rPr>
            </a:br>
            <a:r>
              <a:rPr lang="en-US" sz="3600" b="1" dirty="0">
                <a:solidFill>
                  <a:srgbClr val="5F278A"/>
                </a:solidFill>
              </a:rPr>
              <a:t>Data collection</a:t>
            </a:r>
            <a:br>
              <a:rPr lang="en-US" sz="3600" b="1" dirty="0"/>
            </a:br>
            <a:endParaRPr lang="en-US" sz="3600" b="1" u="sng" dirty="0">
              <a:latin typeface="Corbel" pitchFamily="34" charset="0"/>
            </a:endParaRPr>
          </a:p>
        </p:txBody>
      </p:sp>
      <p:sp>
        <p:nvSpPr>
          <p:cNvPr id="3" name="Content Placeholder 2"/>
          <p:cNvSpPr>
            <a:spLocks noGrp="1"/>
          </p:cNvSpPr>
          <p:nvPr>
            <p:ph idx="1"/>
          </p:nvPr>
        </p:nvSpPr>
        <p:spPr>
          <a:xfrm>
            <a:off x="111303" y="1792729"/>
            <a:ext cx="8763000" cy="4173203"/>
          </a:xfrm>
        </p:spPr>
        <p:txBody>
          <a:bodyPr>
            <a:normAutofit/>
          </a:bodyPr>
          <a:lstStyle/>
          <a:p>
            <a:r>
              <a:rPr lang="en-US" sz="3600" dirty="0"/>
              <a:t>14 graduate students wrote narrative descriptions </a:t>
            </a:r>
          </a:p>
          <a:p>
            <a:pPr lvl="1"/>
            <a:r>
              <a:rPr lang="en-US" dirty="0"/>
              <a:t>of their adjustment to graduate school</a:t>
            </a:r>
          </a:p>
          <a:p>
            <a:pPr lvl="1"/>
            <a:r>
              <a:rPr lang="en-US" dirty="0"/>
              <a:t>Examples the critical incidents of good versus bad adjustment</a:t>
            </a:r>
          </a:p>
          <a:p>
            <a:r>
              <a:rPr lang="en-US" sz="3600" dirty="0"/>
              <a:t>Students conducted in-depth follow up interviews on each narrative</a:t>
            </a:r>
          </a:p>
          <a:p>
            <a:endParaRPr lang="en-US" sz="2800" dirty="0"/>
          </a:p>
          <a:p>
            <a:endParaRPr lang="en-US" sz="2800" dirty="0"/>
          </a:p>
          <a:p>
            <a:endParaRPr lang="en-US" sz="2800"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763000" cy="2292826"/>
          </a:xfrm>
        </p:spPr>
        <p:txBody>
          <a:bodyPr>
            <a:noAutofit/>
          </a:bodyPr>
          <a:lstStyle/>
          <a:p>
            <a:br>
              <a:rPr lang="en-US" sz="4000" b="1" dirty="0">
                <a:solidFill>
                  <a:srgbClr val="5F278A"/>
                </a:solidFill>
                <a:latin typeface="Corbel" pitchFamily="34" charset="0"/>
              </a:rPr>
            </a:br>
            <a:r>
              <a:rPr lang="en-US" sz="3600" b="1" dirty="0">
                <a:solidFill>
                  <a:srgbClr val="5F278A"/>
                </a:solidFill>
                <a:latin typeface="Corbel" pitchFamily="34" charset="0"/>
              </a:rPr>
              <a:t>Analysis Step 1:  Open Reading</a:t>
            </a:r>
            <a:r>
              <a:rPr lang="en-US" sz="3600" dirty="0">
                <a:solidFill>
                  <a:srgbClr val="5F278A"/>
                </a:solidFill>
                <a:latin typeface="Corbel" pitchFamily="34" charset="0"/>
              </a:rPr>
              <a:t> </a:t>
            </a:r>
            <a:br>
              <a:rPr lang="en-US" sz="3600" dirty="0">
                <a:solidFill>
                  <a:srgbClr val="5F278A"/>
                </a:solidFill>
                <a:latin typeface="Corbel" pitchFamily="34" charset="0"/>
              </a:rPr>
            </a:br>
            <a:endParaRPr lang="en-US" sz="3600" dirty="0">
              <a:solidFill>
                <a:srgbClr val="5F278A"/>
              </a:solidFill>
              <a:latin typeface="Corbel" pitchFamily="34" charset="0"/>
            </a:endParaRPr>
          </a:p>
        </p:txBody>
      </p:sp>
      <p:sp>
        <p:nvSpPr>
          <p:cNvPr id="3" name="Content Placeholder 2"/>
          <p:cNvSpPr>
            <a:spLocks noGrp="1"/>
          </p:cNvSpPr>
          <p:nvPr>
            <p:ph idx="1"/>
          </p:nvPr>
        </p:nvSpPr>
        <p:spPr>
          <a:xfrm>
            <a:off x="381000" y="2358766"/>
            <a:ext cx="8763000" cy="3712443"/>
          </a:xfrm>
        </p:spPr>
        <p:txBody>
          <a:bodyPr>
            <a:normAutofit/>
          </a:bodyPr>
          <a:lstStyle/>
          <a:p>
            <a:r>
              <a:rPr lang="en-US" sz="2800" dirty="0"/>
              <a:t>Read all descriptions and interview transcripts to get a sense of a whole data.</a:t>
            </a:r>
          </a:p>
          <a:p>
            <a:r>
              <a:rPr lang="en-US" sz="2800" dirty="0"/>
              <a:t>Bracketing myself</a:t>
            </a:r>
          </a:p>
          <a:p>
            <a:r>
              <a:rPr lang="en-US" sz="2800" dirty="0"/>
              <a:t>Follow, empathize, and understand lived through experiences</a:t>
            </a:r>
          </a:p>
          <a:p>
            <a:endParaRPr lang="en-US" sz="2800"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763000" cy="2515734"/>
          </a:xfrm>
        </p:spPr>
        <p:txBody>
          <a:bodyPr>
            <a:noAutofit/>
          </a:bodyPr>
          <a:lstStyle/>
          <a:p>
            <a:br>
              <a:rPr lang="en-US" sz="4000" b="1" dirty="0">
                <a:solidFill>
                  <a:srgbClr val="5F278A"/>
                </a:solidFill>
                <a:latin typeface="Corbel" pitchFamily="34" charset="0"/>
              </a:rPr>
            </a:br>
            <a:r>
              <a:rPr lang="en-US" sz="3600" b="1" dirty="0">
                <a:solidFill>
                  <a:srgbClr val="5F278A"/>
                </a:solidFill>
                <a:latin typeface="Corbel" pitchFamily="34" charset="0"/>
              </a:rPr>
              <a:t>Analysis Step 2.  </a:t>
            </a:r>
            <a:r>
              <a:rPr lang="en-US" sz="3600" b="1" dirty="0">
                <a:solidFill>
                  <a:srgbClr val="5F278A"/>
                </a:solidFill>
              </a:rPr>
              <a:t>Intentional analysis</a:t>
            </a:r>
            <a:br>
              <a:rPr lang="en-US" sz="3600" b="1" dirty="0">
                <a:latin typeface="Corbel" pitchFamily="34" charset="0"/>
              </a:rPr>
            </a:br>
            <a:endParaRPr lang="en-US" sz="3600" b="1" dirty="0">
              <a:latin typeface="Corbel" pitchFamily="34" charset="0"/>
            </a:endParaRPr>
          </a:p>
        </p:txBody>
      </p:sp>
      <p:sp>
        <p:nvSpPr>
          <p:cNvPr id="3" name="Content Placeholder 2"/>
          <p:cNvSpPr>
            <a:spLocks noGrp="1"/>
          </p:cNvSpPr>
          <p:nvPr>
            <p:ph idx="1"/>
          </p:nvPr>
        </p:nvSpPr>
        <p:spPr>
          <a:xfrm>
            <a:off x="228600" y="2562890"/>
            <a:ext cx="8763000" cy="3804076"/>
          </a:xfrm>
        </p:spPr>
        <p:txBody>
          <a:bodyPr>
            <a:normAutofit/>
          </a:bodyPr>
          <a:lstStyle/>
          <a:p>
            <a:pPr lvl="1"/>
            <a:r>
              <a:rPr lang="en-US" dirty="0"/>
              <a:t>Demarcate meaning units</a:t>
            </a:r>
          </a:p>
          <a:p>
            <a:pPr lvl="1"/>
            <a:r>
              <a:rPr lang="en-US" dirty="0"/>
              <a:t>Identify relevancy to adjustment to graduate school</a:t>
            </a:r>
          </a:p>
          <a:p>
            <a:pPr lvl="1"/>
            <a:r>
              <a:rPr lang="en-US" dirty="0"/>
              <a:t>Psychological reflection on each relevant meaning unit</a:t>
            </a:r>
          </a:p>
          <a:p>
            <a:pPr lvl="1"/>
            <a:r>
              <a:rPr lang="en-US" dirty="0"/>
              <a:t>Reflect on interrelation of personal meanings</a:t>
            </a:r>
          </a:p>
          <a:p>
            <a:endParaRPr lang="en-US" sz="2800"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4662"/>
            <a:ext cx="8229600" cy="1613042"/>
          </a:xfrm>
        </p:spPr>
        <p:txBody>
          <a:bodyPr>
            <a:noAutofit/>
          </a:bodyPr>
          <a:lstStyle/>
          <a:p>
            <a:br>
              <a:rPr lang="en-US" sz="4000" b="1" dirty="0">
                <a:solidFill>
                  <a:srgbClr val="5F278A"/>
                </a:solidFill>
                <a:latin typeface="Corbel" pitchFamily="34" charset="0"/>
              </a:rPr>
            </a:br>
            <a:r>
              <a:rPr lang="en-US" sz="3600" b="1" dirty="0">
                <a:solidFill>
                  <a:srgbClr val="5F278A"/>
                </a:solidFill>
                <a:latin typeface="Corbel" pitchFamily="34" charset="0"/>
              </a:rPr>
              <a:t>Analysis Step 3:  </a:t>
            </a:r>
            <a:r>
              <a:rPr lang="en-US" sz="3600" b="1" dirty="0">
                <a:solidFill>
                  <a:srgbClr val="5F278A"/>
                </a:solidFill>
              </a:rPr>
              <a:t>Open coding</a:t>
            </a:r>
            <a:br>
              <a:rPr lang="en-US" sz="3200" b="1" dirty="0">
                <a:solidFill>
                  <a:srgbClr val="5F278A"/>
                </a:solidFill>
                <a:latin typeface="Corbel" pitchFamily="34" charset="0"/>
              </a:rPr>
            </a:br>
            <a:endParaRPr lang="en-US" sz="3200" u="sng" dirty="0">
              <a:solidFill>
                <a:srgbClr val="5F278A"/>
              </a:solidFill>
            </a:endParaRPr>
          </a:p>
        </p:txBody>
      </p:sp>
      <p:sp>
        <p:nvSpPr>
          <p:cNvPr id="3" name="Content Placeholder 2"/>
          <p:cNvSpPr>
            <a:spLocks noGrp="1"/>
          </p:cNvSpPr>
          <p:nvPr>
            <p:ph idx="1"/>
          </p:nvPr>
        </p:nvSpPr>
        <p:spPr>
          <a:xfrm>
            <a:off x="228600" y="1428108"/>
            <a:ext cx="8686800" cy="4325420"/>
          </a:xfrm>
        </p:spPr>
        <p:txBody>
          <a:bodyPr>
            <a:normAutofit fontScale="77500" lnSpcReduction="20000"/>
          </a:bodyPr>
          <a:lstStyle/>
          <a:p>
            <a:pPr marL="0" indent="0" algn="ctr">
              <a:buNone/>
            </a:pPr>
            <a:endParaRPr lang="en-US" sz="2800" u="sng" dirty="0"/>
          </a:p>
          <a:p>
            <a:r>
              <a:rPr lang="en-US" sz="3000" dirty="0"/>
              <a:t>Name conceptual categories (variables)</a:t>
            </a:r>
          </a:p>
          <a:p>
            <a:r>
              <a:rPr lang="en-US" sz="3000" dirty="0"/>
              <a:t>Break down into units of meanings and concepts</a:t>
            </a:r>
          </a:p>
          <a:p>
            <a:r>
              <a:rPr lang="en-US" sz="3000" dirty="0"/>
              <a:t>Underline important quotations, comments and take notes</a:t>
            </a:r>
          </a:p>
          <a:p>
            <a:pPr marL="0" indent="0">
              <a:buNone/>
            </a:pPr>
            <a:r>
              <a:rPr lang="en-US" sz="3000" dirty="0"/>
              <a:t>Quotation:  “She (mentor) was very erratic. Her mood was never predictable. Every day, I would come to work and ask her administrative assistant what kind of mood she was in.”</a:t>
            </a:r>
          </a:p>
          <a:p>
            <a:pPr marL="0" indent="0">
              <a:buNone/>
            </a:pPr>
            <a:r>
              <a:rPr lang="en-US" sz="3000" dirty="0"/>
              <a:t>Categories: unpredictability, ambiguity,  frustration-with mentor</a:t>
            </a:r>
          </a:p>
          <a:p>
            <a:endParaRPr lang="en-US" sz="2800" dirty="0"/>
          </a:p>
          <a:p>
            <a:endParaRPr lang="en-US" sz="2800" dirty="0"/>
          </a:p>
          <a:p>
            <a:endParaRPr lang="en-US" sz="2800" dirty="0"/>
          </a:p>
          <a:p>
            <a:endParaRPr lang="en-US" sz="2800"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763000" cy="1768476"/>
          </a:xfrm>
        </p:spPr>
        <p:txBody>
          <a:bodyPr>
            <a:noAutofit/>
          </a:bodyPr>
          <a:lstStyle/>
          <a:p>
            <a:br>
              <a:rPr lang="en-US" sz="4000" b="1" dirty="0">
                <a:solidFill>
                  <a:srgbClr val="5F278A"/>
                </a:solidFill>
                <a:latin typeface="Corbel" pitchFamily="34" charset="0"/>
              </a:rPr>
            </a:br>
            <a:r>
              <a:rPr lang="en-US" sz="3600" b="1" dirty="0">
                <a:solidFill>
                  <a:srgbClr val="5F278A"/>
                </a:solidFill>
                <a:latin typeface="Corbel" pitchFamily="34" charset="0"/>
              </a:rPr>
              <a:t>Analysis Step 4:  </a:t>
            </a:r>
            <a:br>
              <a:rPr lang="en-US" sz="3600" b="1" dirty="0">
                <a:solidFill>
                  <a:srgbClr val="5F278A"/>
                </a:solidFill>
                <a:latin typeface="Corbel" pitchFamily="34" charset="0"/>
              </a:rPr>
            </a:br>
            <a:r>
              <a:rPr lang="en-US" sz="3600" b="1" dirty="0">
                <a:solidFill>
                  <a:srgbClr val="5F278A"/>
                </a:solidFill>
                <a:latin typeface="Corbel" pitchFamily="34" charset="0"/>
              </a:rPr>
              <a:t>Grouping Concepts and Meanings</a:t>
            </a:r>
          </a:p>
        </p:txBody>
      </p:sp>
      <p:sp>
        <p:nvSpPr>
          <p:cNvPr id="3" name="Content Placeholder 2"/>
          <p:cNvSpPr>
            <a:spLocks noGrp="1"/>
          </p:cNvSpPr>
          <p:nvPr>
            <p:ph idx="1"/>
          </p:nvPr>
        </p:nvSpPr>
        <p:spPr>
          <a:xfrm>
            <a:off x="228600" y="2336086"/>
            <a:ext cx="8763000" cy="4226626"/>
          </a:xfrm>
        </p:spPr>
        <p:txBody>
          <a:bodyPr>
            <a:normAutofit fontScale="85000" lnSpcReduction="20000"/>
          </a:bodyPr>
          <a:lstStyle/>
          <a:p>
            <a:pPr marL="0" indent="0" algn="ctr">
              <a:buNone/>
            </a:pPr>
            <a:r>
              <a:rPr lang="en-US" b="1" dirty="0"/>
              <a:t>Aim </a:t>
            </a:r>
          </a:p>
          <a:p>
            <a:pPr marL="0" indent="0" algn="ctr">
              <a:buNone/>
            </a:pPr>
            <a:r>
              <a:rPr lang="en-US" sz="2800" dirty="0"/>
              <a:t>Simpler but powerful variables (to be parsimonious)</a:t>
            </a:r>
          </a:p>
          <a:p>
            <a:pPr marL="0" indent="0" algn="ctr">
              <a:buNone/>
            </a:pPr>
            <a:endParaRPr lang="en-US" sz="2800" dirty="0"/>
          </a:p>
          <a:p>
            <a:pPr marL="0" indent="0" algn="ctr">
              <a:buNone/>
            </a:pPr>
            <a:r>
              <a:rPr lang="en-US" b="1" dirty="0"/>
              <a:t>Procedures</a:t>
            </a:r>
          </a:p>
          <a:p>
            <a:r>
              <a:rPr lang="en-US" sz="2800" dirty="0"/>
              <a:t>Sort several concepts into piles by similarities</a:t>
            </a:r>
          </a:p>
          <a:p>
            <a:r>
              <a:rPr lang="en-US" sz="2800" dirty="0"/>
              <a:t> Organize piles into hierarchy of structures</a:t>
            </a:r>
          </a:p>
          <a:p>
            <a:r>
              <a:rPr lang="en-US" sz="2800" dirty="0"/>
              <a:t> Graphic representation using map</a:t>
            </a:r>
          </a:p>
          <a:p>
            <a:r>
              <a:rPr lang="en-US" sz="2800" dirty="0"/>
              <a:t> Verify results with method of constant comparison</a:t>
            </a:r>
          </a:p>
          <a:p>
            <a:endParaRPr lang="en-US" sz="2800" dirty="0"/>
          </a:p>
          <a:p>
            <a:endParaRPr lang="en-US" sz="2800" dirty="0"/>
          </a:p>
          <a:p>
            <a:endParaRPr lang="en-US" sz="2800"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p:cNvGrpSpPr/>
          <p:nvPr/>
        </p:nvGrpSpPr>
        <p:grpSpPr>
          <a:xfrm>
            <a:off x="152400" y="2426732"/>
            <a:ext cx="8839200" cy="3722132"/>
            <a:chOff x="152400" y="152400"/>
            <a:chExt cx="8839200" cy="3722132"/>
          </a:xfrm>
        </p:grpSpPr>
        <p:sp>
          <p:nvSpPr>
            <p:cNvPr id="8" name="TextBox 7"/>
            <p:cNvSpPr txBox="1"/>
            <p:nvPr/>
          </p:nvSpPr>
          <p:spPr>
            <a:xfrm>
              <a:off x="3810000" y="152400"/>
              <a:ext cx="1600200" cy="369332"/>
            </a:xfrm>
            <a:prstGeom prst="rect">
              <a:avLst/>
            </a:prstGeom>
            <a:noFill/>
          </p:spPr>
          <p:txBody>
            <a:bodyPr wrap="square" rtlCol="0">
              <a:spAutoFit/>
            </a:bodyPr>
            <a:lstStyle/>
            <a:p>
              <a:r>
                <a:rPr lang="en-US" dirty="0"/>
                <a:t>Discrepancy</a:t>
              </a:r>
            </a:p>
          </p:txBody>
        </p:sp>
        <p:cxnSp>
          <p:nvCxnSpPr>
            <p:cNvPr id="7" name="Straight Arrow Connector 6"/>
            <p:cNvCxnSpPr/>
            <p:nvPr/>
          </p:nvCxnSpPr>
          <p:spPr>
            <a:xfrm rot="10800000" flipV="1">
              <a:off x="1219200" y="381000"/>
              <a:ext cx="2971800" cy="533400"/>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10800000" flipV="1">
              <a:off x="3505200" y="381000"/>
              <a:ext cx="762000" cy="533400"/>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6200000" flipH="1">
              <a:off x="4598432" y="506968"/>
              <a:ext cx="480536" cy="381000"/>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4876800" y="381000"/>
              <a:ext cx="3581400" cy="762000"/>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152400" y="914400"/>
              <a:ext cx="1600200" cy="923330"/>
            </a:xfrm>
            <a:prstGeom prst="rect">
              <a:avLst/>
            </a:prstGeom>
          </p:spPr>
          <p:txBody>
            <a:bodyPr wrap="square">
              <a:spAutoFit/>
            </a:bodyPr>
            <a:lstStyle/>
            <a:p>
              <a:r>
                <a:rPr lang="en-US" dirty="0">
                  <a:solidFill>
                    <a:prstClr val="black"/>
                  </a:solidFill>
                </a:rPr>
                <a:t>Past status quo vs. current state</a:t>
              </a:r>
              <a:endParaRPr lang="en-US" dirty="0"/>
            </a:p>
          </p:txBody>
        </p:sp>
        <p:sp>
          <p:nvSpPr>
            <p:cNvPr id="18" name="Rectangle 17"/>
            <p:cNvSpPr/>
            <p:nvPr/>
          </p:nvSpPr>
          <p:spPr>
            <a:xfrm>
              <a:off x="2438400" y="914400"/>
              <a:ext cx="1676399" cy="923330"/>
            </a:xfrm>
            <a:prstGeom prst="rect">
              <a:avLst/>
            </a:prstGeom>
          </p:spPr>
          <p:txBody>
            <a:bodyPr wrap="square">
              <a:spAutoFit/>
            </a:bodyPr>
            <a:lstStyle/>
            <a:p>
              <a:r>
                <a:rPr lang="en-US" dirty="0"/>
                <a:t>Self expectation vs. actual performance</a:t>
              </a:r>
            </a:p>
          </p:txBody>
        </p:sp>
        <p:sp>
          <p:nvSpPr>
            <p:cNvPr id="21" name="Rectangle 20"/>
            <p:cNvSpPr/>
            <p:nvPr/>
          </p:nvSpPr>
          <p:spPr>
            <a:xfrm>
              <a:off x="4800600" y="1143000"/>
              <a:ext cx="1066800" cy="646331"/>
            </a:xfrm>
            <a:prstGeom prst="rect">
              <a:avLst/>
            </a:prstGeom>
          </p:spPr>
          <p:txBody>
            <a:bodyPr wrap="square">
              <a:spAutoFit/>
            </a:bodyPr>
            <a:lstStyle/>
            <a:p>
              <a:r>
                <a:rPr lang="en-US" dirty="0"/>
                <a:t>Other vs. self</a:t>
              </a:r>
            </a:p>
          </p:txBody>
        </p:sp>
        <p:sp>
          <p:nvSpPr>
            <p:cNvPr id="27" name="Rectangle 26"/>
            <p:cNvSpPr/>
            <p:nvPr/>
          </p:nvSpPr>
          <p:spPr>
            <a:xfrm>
              <a:off x="6324600" y="1066800"/>
              <a:ext cx="2667000" cy="646331"/>
            </a:xfrm>
            <a:prstGeom prst="rect">
              <a:avLst/>
            </a:prstGeom>
          </p:spPr>
          <p:txBody>
            <a:bodyPr wrap="square">
              <a:spAutoFit/>
            </a:bodyPr>
            <a:lstStyle/>
            <a:p>
              <a:r>
                <a:rPr lang="en-US" dirty="0">
                  <a:solidFill>
                    <a:prstClr val="black"/>
                  </a:solidFill>
                </a:rPr>
                <a:t>Other’s expectation vs. own performance</a:t>
              </a:r>
              <a:endParaRPr lang="en-US" dirty="0"/>
            </a:p>
          </p:txBody>
        </p:sp>
        <p:sp>
          <p:nvSpPr>
            <p:cNvPr id="29" name="TextBox 28"/>
            <p:cNvSpPr txBox="1"/>
            <p:nvPr/>
          </p:nvSpPr>
          <p:spPr>
            <a:xfrm>
              <a:off x="7315200" y="2209800"/>
              <a:ext cx="1066800" cy="381000"/>
            </a:xfrm>
            <a:prstGeom prst="rect">
              <a:avLst/>
            </a:prstGeom>
            <a:noFill/>
          </p:spPr>
          <p:txBody>
            <a:bodyPr wrap="square" rtlCol="0">
              <a:spAutoFit/>
            </a:bodyPr>
            <a:lstStyle/>
            <a:p>
              <a:r>
                <a:rPr lang="en-US" dirty="0"/>
                <a:t>Mentor</a:t>
              </a:r>
            </a:p>
          </p:txBody>
        </p:sp>
        <p:sp>
          <p:nvSpPr>
            <p:cNvPr id="30" name="TextBox 29"/>
            <p:cNvSpPr txBox="1"/>
            <p:nvPr/>
          </p:nvSpPr>
          <p:spPr>
            <a:xfrm>
              <a:off x="2286000" y="2209800"/>
              <a:ext cx="1828800" cy="369332"/>
            </a:xfrm>
            <a:prstGeom prst="rect">
              <a:avLst/>
            </a:prstGeom>
            <a:noFill/>
          </p:spPr>
          <p:txBody>
            <a:bodyPr wrap="square" rtlCol="0">
              <a:spAutoFit/>
            </a:bodyPr>
            <a:lstStyle/>
            <a:p>
              <a:r>
                <a:rPr lang="en-US" dirty="0"/>
                <a:t>Classroom</a:t>
              </a:r>
            </a:p>
          </p:txBody>
        </p:sp>
        <p:sp>
          <p:nvSpPr>
            <p:cNvPr id="31" name="TextBox 30"/>
            <p:cNvSpPr txBox="1"/>
            <p:nvPr/>
          </p:nvSpPr>
          <p:spPr>
            <a:xfrm>
              <a:off x="3200400" y="2819400"/>
              <a:ext cx="1447800" cy="369332"/>
            </a:xfrm>
            <a:prstGeom prst="rect">
              <a:avLst/>
            </a:prstGeom>
            <a:noFill/>
          </p:spPr>
          <p:txBody>
            <a:bodyPr wrap="square" rtlCol="0">
              <a:spAutoFit/>
            </a:bodyPr>
            <a:lstStyle/>
            <a:p>
              <a:r>
                <a:rPr lang="en-US" dirty="0"/>
                <a:t>Classmate</a:t>
              </a:r>
            </a:p>
          </p:txBody>
        </p:sp>
        <p:sp>
          <p:nvSpPr>
            <p:cNvPr id="32" name="TextBox 31"/>
            <p:cNvSpPr txBox="1"/>
            <p:nvPr/>
          </p:nvSpPr>
          <p:spPr>
            <a:xfrm>
              <a:off x="152400" y="2209800"/>
              <a:ext cx="1066800" cy="381000"/>
            </a:xfrm>
            <a:prstGeom prst="rect">
              <a:avLst/>
            </a:prstGeom>
            <a:noFill/>
          </p:spPr>
          <p:txBody>
            <a:bodyPr wrap="square" rtlCol="0">
              <a:spAutoFit/>
            </a:bodyPr>
            <a:lstStyle/>
            <a:p>
              <a:r>
                <a:rPr lang="en-US" dirty="0"/>
                <a:t>Weather</a:t>
              </a:r>
            </a:p>
          </p:txBody>
        </p:sp>
        <p:sp>
          <p:nvSpPr>
            <p:cNvPr id="33" name="TextBox 32"/>
            <p:cNvSpPr txBox="1"/>
            <p:nvPr/>
          </p:nvSpPr>
          <p:spPr>
            <a:xfrm>
              <a:off x="381000" y="2895600"/>
              <a:ext cx="1371600" cy="369332"/>
            </a:xfrm>
            <a:prstGeom prst="rect">
              <a:avLst/>
            </a:prstGeom>
            <a:noFill/>
          </p:spPr>
          <p:txBody>
            <a:bodyPr wrap="square" rtlCol="0">
              <a:spAutoFit/>
            </a:bodyPr>
            <a:lstStyle/>
            <a:p>
              <a:r>
                <a:rPr lang="en-US" dirty="0"/>
                <a:t>Language</a:t>
              </a:r>
            </a:p>
          </p:txBody>
        </p:sp>
        <p:sp>
          <p:nvSpPr>
            <p:cNvPr id="34" name="TextBox 33"/>
            <p:cNvSpPr txBox="1"/>
            <p:nvPr/>
          </p:nvSpPr>
          <p:spPr>
            <a:xfrm>
              <a:off x="4724400" y="2286000"/>
              <a:ext cx="1219200" cy="369332"/>
            </a:xfrm>
            <a:prstGeom prst="rect">
              <a:avLst/>
            </a:prstGeom>
            <a:noFill/>
          </p:spPr>
          <p:txBody>
            <a:bodyPr wrap="square" rtlCol="0">
              <a:spAutoFit/>
            </a:bodyPr>
            <a:lstStyle/>
            <a:p>
              <a:r>
                <a:rPr lang="en-US" dirty="0"/>
                <a:t>Workload</a:t>
              </a:r>
            </a:p>
          </p:txBody>
        </p:sp>
        <p:sp>
          <p:nvSpPr>
            <p:cNvPr id="35" name="TextBox 34"/>
            <p:cNvSpPr txBox="1"/>
            <p:nvPr/>
          </p:nvSpPr>
          <p:spPr>
            <a:xfrm>
              <a:off x="5943600" y="2743200"/>
              <a:ext cx="1371600" cy="369332"/>
            </a:xfrm>
            <a:prstGeom prst="rect">
              <a:avLst/>
            </a:prstGeom>
            <a:noFill/>
          </p:spPr>
          <p:txBody>
            <a:bodyPr wrap="square" rtlCol="0">
              <a:spAutoFit/>
            </a:bodyPr>
            <a:lstStyle/>
            <a:p>
              <a:r>
                <a:rPr lang="en-US" dirty="0"/>
                <a:t>Research</a:t>
              </a:r>
            </a:p>
          </p:txBody>
        </p:sp>
        <p:cxnSp>
          <p:nvCxnSpPr>
            <p:cNvPr id="37" name="Elbow Connector 36"/>
            <p:cNvCxnSpPr>
              <a:stCxn id="27" idx="2"/>
            </p:cNvCxnSpPr>
            <p:nvPr/>
          </p:nvCxnSpPr>
          <p:spPr>
            <a:xfrm rot="16200000" flipH="1">
              <a:off x="7428024" y="1943207"/>
              <a:ext cx="497460" cy="37308"/>
            </a:xfrm>
            <a:prstGeom prst="bentConnector3">
              <a:avLst>
                <a:gd name="adj1" fmla="val 50000"/>
              </a:avLst>
            </a:prstGeom>
            <a:ln>
              <a:tailEnd type="non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endCxn id="32" idx="0"/>
            </p:cNvCxnSpPr>
            <p:nvPr/>
          </p:nvCxnSpPr>
          <p:spPr>
            <a:xfrm rot="5400000">
              <a:off x="342900" y="1866900"/>
              <a:ext cx="685800" cy="1588"/>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rot="5400000">
              <a:off x="533400" y="2209800"/>
              <a:ext cx="1371600" cy="1588"/>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rot="5400000">
              <a:off x="2552700" y="2019300"/>
              <a:ext cx="381000" cy="1588"/>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endCxn id="31" idx="0"/>
            </p:cNvCxnSpPr>
            <p:nvPr/>
          </p:nvCxnSpPr>
          <p:spPr>
            <a:xfrm flipH="1">
              <a:off x="3924300" y="1752600"/>
              <a:ext cx="1104900" cy="1066800"/>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endCxn id="34" idx="0"/>
            </p:cNvCxnSpPr>
            <p:nvPr/>
          </p:nvCxnSpPr>
          <p:spPr>
            <a:xfrm>
              <a:off x="3429000" y="1752600"/>
              <a:ext cx="1905000" cy="533400"/>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rot="10800000" flipV="1">
              <a:off x="5486400" y="1676400"/>
              <a:ext cx="1828800" cy="609600"/>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21" idx="2"/>
            </p:cNvCxnSpPr>
            <p:nvPr/>
          </p:nvCxnSpPr>
          <p:spPr>
            <a:xfrm rot="5400000">
              <a:off x="5123766" y="1999565"/>
              <a:ext cx="420469" cy="1588"/>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rot="10800000" flipV="1">
              <a:off x="2743200" y="1676400"/>
              <a:ext cx="4343400" cy="609600"/>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endCxn id="35" idx="0"/>
            </p:cNvCxnSpPr>
            <p:nvPr/>
          </p:nvCxnSpPr>
          <p:spPr>
            <a:xfrm flipH="1">
              <a:off x="6629400" y="1752600"/>
              <a:ext cx="762000" cy="990600"/>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endCxn id="35" idx="1"/>
            </p:cNvCxnSpPr>
            <p:nvPr/>
          </p:nvCxnSpPr>
          <p:spPr>
            <a:xfrm>
              <a:off x="2895600" y="1828800"/>
              <a:ext cx="3048000" cy="1099066"/>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rot="5400000">
              <a:off x="6019800" y="1828800"/>
              <a:ext cx="1066800" cy="609600"/>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rot="16200000" flipH="1">
              <a:off x="5334000" y="1752600"/>
              <a:ext cx="990600" cy="685800"/>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1295400" y="1524000"/>
              <a:ext cx="1219200" cy="609600"/>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a:endCxn id="31" idx="1"/>
            </p:cNvCxnSpPr>
            <p:nvPr/>
          </p:nvCxnSpPr>
          <p:spPr>
            <a:xfrm>
              <a:off x="1219200" y="1600200"/>
              <a:ext cx="1981200" cy="1403866"/>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3886200" y="1676400"/>
              <a:ext cx="3657600" cy="533400"/>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3733800" y="3505200"/>
              <a:ext cx="2057400" cy="369332"/>
            </a:xfrm>
            <a:prstGeom prst="rect">
              <a:avLst/>
            </a:prstGeom>
            <a:noFill/>
          </p:spPr>
          <p:txBody>
            <a:bodyPr wrap="square" rtlCol="0">
              <a:spAutoFit/>
            </a:bodyPr>
            <a:lstStyle/>
            <a:p>
              <a:r>
                <a:rPr lang="en-US" dirty="0"/>
                <a:t>Time management</a:t>
              </a:r>
            </a:p>
          </p:txBody>
        </p:sp>
        <p:cxnSp>
          <p:nvCxnSpPr>
            <p:cNvPr id="73" name="Straight Arrow Connector 72"/>
            <p:cNvCxnSpPr>
              <a:stCxn id="18" idx="2"/>
            </p:cNvCxnSpPr>
            <p:nvPr/>
          </p:nvCxnSpPr>
          <p:spPr>
            <a:xfrm rot="16200000" flipH="1">
              <a:off x="3319165" y="1795165"/>
              <a:ext cx="1591270" cy="1676400"/>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rot="5400000">
              <a:off x="4991100" y="1866900"/>
              <a:ext cx="2133600" cy="1143000"/>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rot="16200000" flipH="1">
              <a:off x="4305300" y="2552700"/>
              <a:ext cx="1752600" cy="152400"/>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609600" y="3505200"/>
              <a:ext cx="1828800" cy="369332"/>
            </a:xfrm>
            <a:prstGeom prst="rect">
              <a:avLst/>
            </a:prstGeom>
            <a:noFill/>
          </p:spPr>
          <p:txBody>
            <a:bodyPr wrap="square" rtlCol="0">
              <a:spAutoFit/>
            </a:bodyPr>
            <a:lstStyle/>
            <a:p>
              <a:r>
                <a:rPr lang="en-US" dirty="0"/>
                <a:t>Finance</a:t>
              </a:r>
            </a:p>
          </p:txBody>
        </p:sp>
        <p:cxnSp>
          <p:nvCxnSpPr>
            <p:cNvPr id="82" name="Straight Arrow Connector 81"/>
            <p:cNvCxnSpPr/>
            <p:nvPr/>
          </p:nvCxnSpPr>
          <p:spPr>
            <a:xfrm rot="5400000">
              <a:off x="381000" y="2590800"/>
              <a:ext cx="2133600" cy="1588"/>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rot="10800000" flipV="1">
              <a:off x="1219200" y="1752600"/>
              <a:ext cx="1295400" cy="1143000"/>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rot="5400000">
              <a:off x="1104900" y="2019300"/>
              <a:ext cx="1676400" cy="1143000"/>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a:endCxn id="71" idx="1"/>
            </p:cNvCxnSpPr>
            <p:nvPr/>
          </p:nvCxnSpPr>
          <p:spPr>
            <a:xfrm>
              <a:off x="1143000" y="1447800"/>
              <a:ext cx="2590800" cy="2242066"/>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sp>
          <p:nvSpPr>
            <p:cNvPr id="89" name="TextBox 88"/>
            <p:cNvSpPr txBox="1"/>
            <p:nvPr/>
          </p:nvSpPr>
          <p:spPr>
            <a:xfrm>
              <a:off x="6172200" y="3429000"/>
              <a:ext cx="1828800" cy="369332"/>
            </a:xfrm>
            <a:prstGeom prst="rect">
              <a:avLst/>
            </a:prstGeom>
            <a:noFill/>
          </p:spPr>
          <p:txBody>
            <a:bodyPr wrap="square" rtlCol="0">
              <a:spAutoFit/>
            </a:bodyPr>
            <a:lstStyle/>
            <a:p>
              <a:r>
                <a:rPr lang="en-US" dirty="0"/>
                <a:t>Family - Lovers</a:t>
              </a:r>
            </a:p>
          </p:txBody>
        </p:sp>
        <p:cxnSp>
          <p:nvCxnSpPr>
            <p:cNvPr id="91" name="Straight Arrow Connector 90"/>
            <p:cNvCxnSpPr/>
            <p:nvPr/>
          </p:nvCxnSpPr>
          <p:spPr>
            <a:xfrm>
              <a:off x="1676400" y="1371600"/>
              <a:ext cx="4343400" cy="2057400"/>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a:endCxn id="89" idx="0"/>
            </p:cNvCxnSpPr>
            <p:nvPr/>
          </p:nvCxnSpPr>
          <p:spPr>
            <a:xfrm rot="5400000">
              <a:off x="6362700" y="2476500"/>
              <a:ext cx="1676400" cy="228600"/>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a:off x="3810000" y="1676400"/>
              <a:ext cx="2438400" cy="1752600"/>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grpSp>
      <p:sp>
        <p:nvSpPr>
          <p:cNvPr id="52" name="TextBox 51"/>
          <p:cNvSpPr txBox="1"/>
          <p:nvPr/>
        </p:nvSpPr>
        <p:spPr>
          <a:xfrm>
            <a:off x="152400" y="540603"/>
            <a:ext cx="8839200" cy="1200329"/>
          </a:xfrm>
          <a:prstGeom prst="rect">
            <a:avLst/>
          </a:prstGeom>
          <a:noFill/>
        </p:spPr>
        <p:txBody>
          <a:bodyPr wrap="square" rtlCol="0">
            <a:spAutoFit/>
          </a:bodyPr>
          <a:lstStyle/>
          <a:p>
            <a:pPr algn="ctr"/>
            <a:r>
              <a:rPr lang="en-US" sz="4000" b="1" dirty="0">
                <a:solidFill>
                  <a:srgbClr val="5F278A"/>
                </a:solidFill>
                <a:latin typeface="Corbel"/>
                <a:cs typeface="Corbel"/>
              </a:rPr>
              <a:t>Hierarchical Structure:</a:t>
            </a:r>
          </a:p>
          <a:p>
            <a:pPr algn="ctr"/>
            <a:r>
              <a:rPr lang="en-US" sz="3200" dirty="0">
                <a:solidFill>
                  <a:srgbClr val="5F278A"/>
                </a:solidFill>
                <a:latin typeface="Corbel"/>
                <a:cs typeface="Corbel"/>
              </a:rPr>
              <a:t>Discrepancy as Motivation to Adjustment</a:t>
            </a:r>
            <a:r>
              <a:rPr lang="en-US" sz="3200" dirty="0">
                <a:solidFill>
                  <a:srgbClr val="5F278A"/>
                </a:solidFill>
              </a:rPr>
              <a:t> </a:t>
            </a:r>
          </a:p>
        </p:txBody>
      </p:sp>
      <p:sp>
        <p:nvSpPr>
          <p:cNvPr id="54" name="TextBox 53"/>
          <p:cNvSpPr txBox="1"/>
          <p:nvPr/>
        </p:nvSpPr>
        <p:spPr>
          <a:xfrm>
            <a:off x="7734300" y="2242066"/>
            <a:ext cx="1295400" cy="369332"/>
          </a:xfrm>
          <a:prstGeom prst="rect">
            <a:avLst/>
          </a:prstGeom>
          <a:noFill/>
        </p:spPr>
        <p:txBody>
          <a:bodyPr wrap="square" rtlCol="0">
            <a:spAutoFit/>
          </a:bodyPr>
          <a:lstStyle/>
          <a:p>
            <a:pPr algn="ctr"/>
            <a:r>
              <a:rPr lang="en-US" b="1" dirty="0">
                <a:solidFill>
                  <a:srgbClr val="FF0000"/>
                </a:solidFill>
              </a:rPr>
              <a:t>Level I</a:t>
            </a:r>
          </a:p>
        </p:txBody>
      </p:sp>
      <p:sp>
        <p:nvSpPr>
          <p:cNvPr id="56" name="TextBox 55"/>
          <p:cNvSpPr txBox="1"/>
          <p:nvPr/>
        </p:nvSpPr>
        <p:spPr>
          <a:xfrm>
            <a:off x="7803730" y="2971800"/>
            <a:ext cx="1187871" cy="369332"/>
          </a:xfrm>
          <a:prstGeom prst="rect">
            <a:avLst/>
          </a:prstGeom>
          <a:noFill/>
        </p:spPr>
        <p:txBody>
          <a:bodyPr wrap="square" rtlCol="0">
            <a:spAutoFit/>
          </a:bodyPr>
          <a:lstStyle/>
          <a:p>
            <a:pPr algn="ctr"/>
            <a:r>
              <a:rPr lang="en-US" b="1" dirty="0">
                <a:solidFill>
                  <a:srgbClr val="FF0000"/>
                </a:solidFill>
              </a:rPr>
              <a:t>Level II</a:t>
            </a:r>
          </a:p>
        </p:txBody>
      </p:sp>
      <p:sp>
        <p:nvSpPr>
          <p:cNvPr id="58" name="TextBox 57"/>
          <p:cNvSpPr txBox="1"/>
          <p:nvPr/>
        </p:nvSpPr>
        <p:spPr>
          <a:xfrm>
            <a:off x="7848601" y="4063663"/>
            <a:ext cx="1143000" cy="381000"/>
          </a:xfrm>
          <a:prstGeom prst="rect">
            <a:avLst/>
          </a:prstGeom>
          <a:noFill/>
        </p:spPr>
        <p:txBody>
          <a:bodyPr wrap="square" rtlCol="0">
            <a:spAutoFit/>
          </a:bodyPr>
          <a:lstStyle/>
          <a:p>
            <a:pPr algn="ctr"/>
            <a:r>
              <a:rPr lang="en-US" b="1" dirty="0">
                <a:solidFill>
                  <a:srgbClr val="FF0000"/>
                </a:solidFill>
              </a:rPr>
              <a:t>Level III</a:t>
            </a:r>
          </a:p>
        </p:txBody>
      </p:sp>
    </p:spTree>
    <p:extLst>
      <p:ext uri="{BB962C8B-B14F-4D97-AF65-F5344CB8AC3E}">
        <p14:creationId xmlns:p14="http://schemas.microsoft.com/office/powerpoint/2010/main" val="269023708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535113"/>
            <a:ext cx="8763000" cy="381000"/>
          </a:xfrm>
        </p:spPr>
        <p:txBody>
          <a:bodyPr>
            <a:noAutofit/>
          </a:bodyPr>
          <a:lstStyle/>
          <a:p>
            <a:r>
              <a:rPr lang="en-US" sz="3200" b="1" dirty="0">
                <a:solidFill>
                  <a:srgbClr val="5F278A"/>
                </a:solidFill>
              </a:rPr>
              <a:t>Axial Coding </a:t>
            </a:r>
            <a:endParaRPr lang="en-US" sz="3200" b="1" dirty="0">
              <a:solidFill>
                <a:srgbClr val="5F278A"/>
              </a:solidFill>
              <a:latin typeface="Corbel" pitchFamily="34" charset="0"/>
            </a:endParaRPr>
          </a:p>
        </p:txBody>
      </p:sp>
      <p:sp>
        <p:nvSpPr>
          <p:cNvPr id="3" name="Content Placeholder 2"/>
          <p:cNvSpPr>
            <a:spLocks noGrp="1"/>
          </p:cNvSpPr>
          <p:nvPr>
            <p:ph idx="1"/>
          </p:nvPr>
        </p:nvSpPr>
        <p:spPr>
          <a:xfrm>
            <a:off x="190500" y="916113"/>
            <a:ext cx="8763000" cy="5631623"/>
          </a:xfrm>
        </p:spPr>
        <p:txBody>
          <a:bodyPr>
            <a:normAutofit fontScale="92500" lnSpcReduction="10000"/>
          </a:bodyPr>
          <a:lstStyle/>
          <a:p>
            <a:r>
              <a:rPr lang="en-US" sz="2600" u="sng" dirty="0"/>
              <a:t>Explore the interrelationship between variables.</a:t>
            </a:r>
          </a:p>
          <a:p>
            <a:r>
              <a:rPr lang="en-US" sz="2600" dirty="0"/>
              <a:t>Find evidences for interrelationships among variables – sign and direction-</a:t>
            </a:r>
          </a:p>
          <a:p>
            <a:r>
              <a:rPr lang="en-US" sz="2600" dirty="0"/>
              <a:t>Iterative process</a:t>
            </a:r>
          </a:p>
          <a:p>
            <a:r>
              <a:rPr lang="en-US" sz="2600" dirty="0"/>
              <a:t>Support (-)</a:t>
            </a:r>
            <a:r>
              <a:rPr lang="en-US" sz="2600" dirty="0">
                <a:sym typeface="Wingdings" pitchFamily="2" charset="2"/>
              </a:rPr>
              <a:t>Suffering + Frustration --- Support mitigates suffering.</a:t>
            </a:r>
            <a:endParaRPr lang="en-US" sz="2600" dirty="0"/>
          </a:p>
          <a:p>
            <a:pPr lvl="1"/>
            <a:r>
              <a:rPr lang="en-US" sz="2600" dirty="0"/>
              <a:t> At the very least, they understood the difficulties I was enduring and we could commiserate about working for this particular professor and the hardships of graduate school together.</a:t>
            </a:r>
          </a:p>
          <a:p>
            <a:r>
              <a:rPr lang="en-US" sz="2600" u="sng" dirty="0"/>
              <a:t>Diagramming</a:t>
            </a:r>
            <a:endParaRPr lang="en-US" sz="2600" dirty="0"/>
          </a:p>
          <a:p>
            <a:pPr lvl="1"/>
            <a:r>
              <a:rPr lang="en-US" sz="2600" dirty="0"/>
              <a:t>Path Diagram – Easy to be converted into systems of equations</a:t>
            </a:r>
          </a:p>
          <a:p>
            <a:endParaRPr lang="en-US" sz="2800"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166" y="-152400"/>
            <a:ext cx="8763000" cy="762000"/>
          </a:xfrm>
        </p:spPr>
        <p:txBody>
          <a:bodyPr>
            <a:noAutofit/>
          </a:bodyPr>
          <a:lstStyle/>
          <a:p>
            <a:r>
              <a:rPr lang="en-US" sz="2800" b="1" dirty="0">
                <a:solidFill>
                  <a:srgbClr val="5F278A"/>
                </a:solidFill>
                <a:latin typeface="Corbel" pitchFamily="34" charset="0"/>
              </a:rPr>
              <a:t>Graphic Diagram for Adjustment to Graduate School</a:t>
            </a:r>
          </a:p>
        </p:txBody>
      </p:sp>
      <p:sp>
        <p:nvSpPr>
          <p:cNvPr id="5" name="TextBox 4"/>
          <p:cNvSpPr txBox="1"/>
          <p:nvPr/>
        </p:nvSpPr>
        <p:spPr>
          <a:xfrm>
            <a:off x="7543800" y="1219200"/>
            <a:ext cx="1600200" cy="646331"/>
          </a:xfrm>
          <a:prstGeom prst="rect">
            <a:avLst/>
          </a:prstGeom>
          <a:noFill/>
        </p:spPr>
        <p:txBody>
          <a:bodyPr wrap="square" rtlCol="0">
            <a:spAutoFit/>
          </a:bodyPr>
          <a:lstStyle/>
          <a:p>
            <a:r>
              <a:rPr lang="en-US" dirty="0"/>
              <a:t>Happiness-Unhappiness</a:t>
            </a:r>
          </a:p>
        </p:txBody>
      </p:sp>
      <p:sp>
        <p:nvSpPr>
          <p:cNvPr id="6" name="TextBox 5"/>
          <p:cNvSpPr txBox="1"/>
          <p:nvPr/>
        </p:nvSpPr>
        <p:spPr>
          <a:xfrm>
            <a:off x="2667000" y="1524000"/>
            <a:ext cx="1525040" cy="923330"/>
          </a:xfrm>
          <a:prstGeom prst="rect">
            <a:avLst/>
          </a:prstGeom>
          <a:noFill/>
        </p:spPr>
        <p:txBody>
          <a:bodyPr wrap="square" rtlCol="0">
            <a:spAutoFit/>
          </a:bodyPr>
          <a:lstStyle/>
          <a:p>
            <a:r>
              <a:rPr lang="en-US" dirty="0"/>
              <a:t>Importance*Negative Discrepancy</a:t>
            </a:r>
          </a:p>
        </p:txBody>
      </p:sp>
      <p:sp>
        <p:nvSpPr>
          <p:cNvPr id="7" name="Rectangle 6"/>
          <p:cNvSpPr/>
          <p:nvPr/>
        </p:nvSpPr>
        <p:spPr>
          <a:xfrm>
            <a:off x="228600" y="609600"/>
            <a:ext cx="1600200" cy="646331"/>
          </a:xfrm>
          <a:prstGeom prst="rect">
            <a:avLst/>
          </a:prstGeom>
        </p:spPr>
        <p:txBody>
          <a:bodyPr wrap="square">
            <a:spAutoFit/>
          </a:bodyPr>
          <a:lstStyle/>
          <a:p>
            <a:r>
              <a:rPr lang="en-US" dirty="0">
                <a:solidFill>
                  <a:prstClr val="black"/>
                </a:solidFill>
              </a:rPr>
              <a:t>status quo vs. current state</a:t>
            </a:r>
            <a:endParaRPr lang="en-US" dirty="0"/>
          </a:p>
        </p:txBody>
      </p:sp>
      <p:sp>
        <p:nvSpPr>
          <p:cNvPr id="8" name="Rectangle 7"/>
          <p:cNvSpPr/>
          <p:nvPr/>
        </p:nvSpPr>
        <p:spPr>
          <a:xfrm>
            <a:off x="224261" y="1402141"/>
            <a:ext cx="1676399" cy="923330"/>
          </a:xfrm>
          <a:prstGeom prst="rect">
            <a:avLst/>
          </a:prstGeom>
        </p:spPr>
        <p:txBody>
          <a:bodyPr wrap="square">
            <a:spAutoFit/>
          </a:bodyPr>
          <a:lstStyle/>
          <a:p>
            <a:r>
              <a:rPr lang="en-US" dirty="0"/>
              <a:t>Self expectation vs. actual performance</a:t>
            </a:r>
          </a:p>
        </p:txBody>
      </p:sp>
      <p:sp>
        <p:nvSpPr>
          <p:cNvPr id="9" name="Rectangle 8"/>
          <p:cNvSpPr/>
          <p:nvPr/>
        </p:nvSpPr>
        <p:spPr>
          <a:xfrm>
            <a:off x="206266" y="2542798"/>
            <a:ext cx="1676400" cy="923330"/>
          </a:xfrm>
          <a:prstGeom prst="rect">
            <a:avLst/>
          </a:prstGeom>
        </p:spPr>
        <p:txBody>
          <a:bodyPr wrap="square">
            <a:spAutoFit/>
          </a:bodyPr>
          <a:lstStyle/>
          <a:p>
            <a:r>
              <a:rPr lang="en-US" dirty="0"/>
              <a:t>other vs. self actual performance</a:t>
            </a:r>
          </a:p>
        </p:txBody>
      </p:sp>
      <p:sp>
        <p:nvSpPr>
          <p:cNvPr id="10" name="Rectangle 9"/>
          <p:cNvSpPr/>
          <p:nvPr/>
        </p:nvSpPr>
        <p:spPr>
          <a:xfrm>
            <a:off x="0" y="3418125"/>
            <a:ext cx="2286000" cy="646331"/>
          </a:xfrm>
          <a:prstGeom prst="rect">
            <a:avLst/>
          </a:prstGeom>
        </p:spPr>
        <p:txBody>
          <a:bodyPr>
            <a:spAutoFit/>
          </a:bodyPr>
          <a:lstStyle/>
          <a:p>
            <a:r>
              <a:rPr lang="en-US" dirty="0">
                <a:solidFill>
                  <a:prstClr val="black"/>
                </a:solidFill>
              </a:rPr>
              <a:t>other’s expectation vs. own performance</a:t>
            </a:r>
            <a:endParaRPr lang="en-US" dirty="0"/>
          </a:p>
        </p:txBody>
      </p:sp>
      <p:cxnSp>
        <p:nvCxnSpPr>
          <p:cNvPr id="14" name="Straight Arrow Connector 13"/>
          <p:cNvCxnSpPr/>
          <p:nvPr/>
        </p:nvCxnSpPr>
        <p:spPr>
          <a:xfrm>
            <a:off x="1676400" y="1752600"/>
            <a:ext cx="914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676400" y="914400"/>
            <a:ext cx="914400" cy="762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cxnSpLocks/>
          </p:cNvCxnSpPr>
          <p:nvPr/>
        </p:nvCxnSpPr>
        <p:spPr>
          <a:xfrm flipV="1">
            <a:off x="1539246" y="1905002"/>
            <a:ext cx="975354" cy="11262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4038600" y="1748136"/>
            <a:ext cx="3429000" cy="44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5715000" y="5638800"/>
            <a:ext cx="1905000" cy="646331"/>
          </a:xfrm>
          <a:prstGeom prst="rect">
            <a:avLst/>
          </a:prstGeom>
          <a:noFill/>
        </p:spPr>
        <p:txBody>
          <a:bodyPr wrap="square" rtlCol="0">
            <a:spAutoFit/>
          </a:bodyPr>
          <a:lstStyle/>
          <a:p>
            <a:r>
              <a:rPr lang="en-US" dirty="0"/>
              <a:t>Ambiguity and unpredictability</a:t>
            </a:r>
          </a:p>
        </p:txBody>
      </p:sp>
      <p:cxnSp>
        <p:nvCxnSpPr>
          <p:cNvPr id="62" name="Straight Arrow Connector 61"/>
          <p:cNvCxnSpPr>
            <a:cxnSpLocks/>
          </p:cNvCxnSpPr>
          <p:nvPr/>
        </p:nvCxnSpPr>
        <p:spPr>
          <a:xfrm flipV="1">
            <a:off x="6629400" y="1905002"/>
            <a:ext cx="1447800" cy="365759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7086600" y="4419600"/>
            <a:ext cx="533400" cy="369332"/>
          </a:xfrm>
          <a:prstGeom prst="rect">
            <a:avLst/>
          </a:prstGeom>
          <a:noFill/>
        </p:spPr>
        <p:txBody>
          <a:bodyPr wrap="square" rtlCol="0">
            <a:spAutoFit/>
          </a:bodyPr>
          <a:lstStyle/>
          <a:p>
            <a:r>
              <a:rPr lang="en-US" dirty="0"/>
              <a:t>-</a:t>
            </a:r>
          </a:p>
        </p:txBody>
      </p:sp>
      <p:cxnSp>
        <p:nvCxnSpPr>
          <p:cNvPr id="36" name="Straight Arrow Connector 35"/>
          <p:cNvCxnSpPr>
            <a:cxnSpLocks/>
          </p:cNvCxnSpPr>
          <p:nvPr/>
        </p:nvCxnSpPr>
        <p:spPr>
          <a:xfrm flipV="1">
            <a:off x="1981199" y="1981200"/>
            <a:ext cx="609601" cy="14849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4572000" y="1828800"/>
            <a:ext cx="381000" cy="369332"/>
          </a:xfrm>
          <a:prstGeom prst="rect">
            <a:avLst/>
          </a:prstGeom>
          <a:noFill/>
        </p:spPr>
        <p:txBody>
          <a:bodyPr wrap="square" rtlCol="0">
            <a:spAutoFit/>
          </a:bodyPr>
          <a:lstStyle/>
          <a:p>
            <a:r>
              <a:rPr lang="en-US" dirty="0"/>
              <a:t>-</a:t>
            </a:r>
          </a:p>
        </p:txBody>
      </p:sp>
      <p:sp>
        <p:nvSpPr>
          <p:cNvPr id="26" name="Rectangle 25"/>
          <p:cNvSpPr/>
          <p:nvPr/>
        </p:nvSpPr>
        <p:spPr>
          <a:xfrm>
            <a:off x="4572000" y="3048000"/>
            <a:ext cx="1672430" cy="369332"/>
          </a:xfrm>
          <a:prstGeom prst="rect">
            <a:avLst/>
          </a:prstGeom>
        </p:spPr>
        <p:txBody>
          <a:bodyPr wrap="square">
            <a:spAutoFit/>
          </a:bodyPr>
          <a:lstStyle/>
          <a:p>
            <a:r>
              <a:rPr lang="en-US" dirty="0">
                <a:solidFill>
                  <a:prstClr val="black"/>
                </a:solidFill>
              </a:rPr>
              <a:t>Interpretation</a:t>
            </a:r>
            <a:endParaRPr lang="en-US" dirty="0"/>
          </a:p>
        </p:txBody>
      </p:sp>
      <p:cxnSp>
        <p:nvCxnSpPr>
          <p:cNvPr id="32" name="Straight Arrow Connector 31"/>
          <p:cNvCxnSpPr/>
          <p:nvPr/>
        </p:nvCxnSpPr>
        <p:spPr>
          <a:xfrm rot="5400000" flipH="1" flipV="1">
            <a:off x="4953000" y="2362200"/>
            <a:ext cx="1219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6019800" y="3429000"/>
            <a:ext cx="12192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cxnSpLocks/>
          </p:cNvCxnSpPr>
          <p:nvPr/>
        </p:nvCxnSpPr>
        <p:spPr>
          <a:xfrm flipV="1">
            <a:off x="3315097" y="3352800"/>
            <a:ext cx="1256903"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cxnSpLocks/>
          </p:cNvCxnSpPr>
          <p:nvPr/>
        </p:nvCxnSpPr>
        <p:spPr>
          <a:xfrm flipV="1">
            <a:off x="3315097" y="3505200"/>
            <a:ext cx="1409303" cy="9609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cxnSpLocks/>
            <a:stCxn id="47" idx="0"/>
          </p:cNvCxnSpPr>
          <p:nvPr/>
        </p:nvCxnSpPr>
        <p:spPr>
          <a:xfrm flipV="1">
            <a:off x="4665800" y="3505994"/>
            <a:ext cx="287994" cy="9136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cxnSpLocks/>
            <a:endCxn id="26" idx="2"/>
          </p:cNvCxnSpPr>
          <p:nvPr/>
        </p:nvCxnSpPr>
        <p:spPr>
          <a:xfrm flipH="1" flipV="1">
            <a:off x="5408215" y="3417332"/>
            <a:ext cx="192884" cy="14550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2211634" y="3602791"/>
            <a:ext cx="1905000" cy="369332"/>
          </a:xfrm>
          <a:prstGeom prst="rect">
            <a:avLst/>
          </a:prstGeom>
        </p:spPr>
        <p:txBody>
          <a:bodyPr wrap="square">
            <a:spAutoFit/>
          </a:bodyPr>
          <a:lstStyle/>
          <a:p>
            <a:r>
              <a:rPr lang="en-US" dirty="0">
                <a:solidFill>
                  <a:prstClr val="black"/>
                </a:solidFill>
              </a:rPr>
              <a:t>Sense of efficacy</a:t>
            </a:r>
            <a:endParaRPr lang="en-US" dirty="0"/>
          </a:p>
        </p:txBody>
      </p:sp>
      <p:sp>
        <p:nvSpPr>
          <p:cNvPr id="46" name="Rectangle 45"/>
          <p:cNvSpPr/>
          <p:nvPr/>
        </p:nvSpPr>
        <p:spPr>
          <a:xfrm>
            <a:off x="1846400" y="4281496"/>
            <a:ext cx="2667000" cy="369332"/>
          </a:xfrm>
          <a:prstGeom prst="rect">
            <a:avLst/>
          </a:prstGeom>
        </p:spPr>
        <p:txBody>
          <a:bodyPr wrap="square">
            <a:spAutoFit/>
          </a:bodyPr>
          <a:lstStyle/>
          <a:p>
            <a:r>
              <a:rPr lang="en-US" dirty="0">
                <a:solidFill>
                  <a:prstClr val="black"/>
                </a:solidFill>
              </a:rPr>
              <a:t>Sense of meaningfulness</a:t>
            </a:r>
            <a:endParaRPr lang="en-US" dirty="0"/>
          </a:p>
        </p:txBody>
      </p:sp>
      <p:sp>
        <p:nvSpPr>
          <p:cNvPr id="47" name="Rectangle 46"/>
          <p:cNvSpPr/>
          <p:nvPr/>
        </p:nvSpPr>
        <p:spPr>
          <a:xfrm>
            <a:off x="4094300" y="4419600"/>
            <a:ext cx="1143000" cy="369332"/>
          </a:xfrm>
          <a:prstGeom prst="rect">
            <a:avLst/>
          </a:prstGeom>
        </p:spPr>
        <p:txBody>
          <a:bodyPr wrap="square">
            <a:spAutoFit/>
          </a:bodyPr>
          <a:lstStyle/>
          <a:p>
            <a:r>
              <a:rPr lang="en-US" dirty="0">
                <a:solidFill>
                  <a:prstClr val="black"/>
                </a:solidFill>
              </a:rPr>
              <a:t>Support</a:t>
            </a:r>
            <a:endParaRPr lang="en-US" dirty="0"/>
          </a:p>
        </p:txBody>
      </p:sp>
      <p:sp>
        <p:nvSpPr>
          <p:cNvPr id="48" name="Rectangle 47"/>
          <p:cNvSpPr/>
          <p:nvPr/>
        </p:nvSpPr>
        <p:spPr>
          <a:xfrm>
            <a:off x="4381500" y="4872335"/>
            <a:ext cx="2667000" cy="369332"/>
          </a:xfrm>
          <a:prstGeom prst="rect">
            <a:avLst/>
          </a:prstGeom>
        </p:spPr>
        <p:txBody>
          <a:bodyPr wrap="square">
            <a:spAutoFit/>
          </a:bodyPr>
          <a:lstStyle/>
          <a:p>
            <a:r>
              <a:rPr lang="en-US" dirty="0">
                <a:solidFill>
                  <a:prstClr val="black"/>
                </a:solidFill>
              </a:rPr>
              <a:t>Mental Toughness</a:t>
            </a:r>
            <a:endParaRPr lang="en-US"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41477"/>
            <a:ext cx="8763000" cy="950783"/>
          </a:xfrm>
        </p:spPr>
        <p:txBody>
          <a:bodyPr>
            <a:noAutofit/>
          </a:bodyPr>
          <a:lstStyle/>
          <a:p>
            <a:r>
              <a:rPr lang="en-US" sz="4000" b="1" dirty="0">
                <a:solidFill>
                  <a:srgbClr val="5F278A"/>
                </a:solidFill>
              </a:rPr>
              <a:t>Theory Construction </a:t>
            </a:r>
            <a:br>
              <a:rPr lang="en-US" sz="3200" b="1" dirty="0">
                <a:solidFill>
                  <a:srgbClr val="5F278A"/>
                </a:solidFill>
              </a:rPr>
            </a:br>
            <a:r>
              <a:rPr lang="en-US" sz="2800" b="1" dirty="0">
                <a:solidFill>
                  <a:srgbClr val="5F278A"/>
                </a:solidFill>
              </a:rPr>
              <a:t>Through Selective Coding and Eidetic Analysis</a:t>
            </a:r>
            <a:r>
              <a:rPr lang="en-US" sz="3200" b="1" dirty="0">
                <a:solidFill>
                  <a:srgbClr val="5F278A"/>
                </a:solidFill>
              </a:rPr>
              <a:t> </a:t>
            </a:r>
            <a:endParaRPr lang="en-US" sz="3200" b="1" dirty="0">
              <a:solidFill>
                <a:srgbClr val="5F278A"/>
              </a:solidFill>
              <a:latin typeface="Corbel" pitchFamily="34" charset="0"/>
            </a:endParaRPr>
          </a:p>
        </p:txBody>
      </p:sp>
      <p:sp>
        <p:nvSpPr>
          <p:cNvPr id="3" name="Content Placeholder 2"/>
          <p:cNvSpPr>
            <a:spLocks noGrp="1"/>
          </p:cNvSpPr>
          <p:nvPr>
            <p:ph idx="1"/>
          </p:nvPr>
        </p:nvSpPr>
        <p:spPr>
          <a:xfrm>
            <a:off x="228600" y="1634104"/>
            <a:ext cx="8763000" cy="5217479"/>
          </a:xfrm>
        </p:spPr>
        <p:txBody>
          <a:bodyPr>
            <a:normAutofit/>
          </a:bodyPr>
          <a:lstStyle/>
          <a:p>
            <a:r>
              <a:rPr lang="en-US" sz="2000" dirty="0"/>
              <a:t>Conversion of diagram into equation</a:t>
            </a:r>
          </a:p>
          <a:p>
            <a:r>
              <a:rPr lang="en-US" sz="2000" dirty="0"/>
              <a:t>Create explanatory whole using free imaginative variation</a:t>
            </a:r>
          </a:p>
          <a:p>
            <a:pPr lvl="1"/>
            <a:r>
              <a:rPr lang="en-US" sz="2000" dirty="0"/>
              <a:t>One comprehensive structure that synchronizes all constituents of the model</a:t>
            </a:r>
          </a:p>
          <a:p>
            <a:pPr lvl="1"/>
            <a:r>
              <a:rPr lang="en-US" sz="2000" dirty="0"/>
              <a:t>Starting with concrete examples and then imaginatively varies it in every possible way to extract the essence or theory that can exhaustively reflect the whole phenomenon</a:t>
            </a:r>
          </a:p>
          <a:p>
            <a:pPr lvl="1"/>
            <a:r>
              <a:rPr lang="en-US" sz="2000" dirty="0"/>
              <a:t>Requires creativity</a:t>
            </a:r>
          </a:p>
          <a:p>
            <a:r>
              <a:rPr lang="en-US" sz="2000" dirty="0"/>
              <a:t>Verification with data</a:t>
            </a:r>
          </a:p>
          <a:p>
            <a:pPr lvl="1"/>
            <a:r>
              <a:rPr lang="en-US" sz="2000" dirty="0"/>
              <a:t>Use theory to make predictions and then validate with data</a:t>
            </a:r>
          </a:p>
          <a:p>
            <a:pPr lvl="1"/>
            <a:r>
              <a:rPr lang="en-US" sz="2000" dirty="0"/>
              <a:t>Requires analytical and critical thinking.</a:t>
            </a:r>
          </a:p>
          <a:p>
            <a:pPr lvl="1"/>
            <a:r>
              <a:rPr lang="en-US" sz="2000" dirty="0"/>
              <a:t>Loop until theoretical saturation</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9366"/>
            <a:ext cx="8763000" cy="457200"/>
          </a:xfrm>
        </p:spPr>
        <p:txBody>
          <a:bodyPr>
            <a:noAutofit/>
          </a:bodyPr>
          <a:lstStyle/>
          <a:p>
            <a:r>
              <a:rPr lang="en-US" sz="2800" b="1" dirty="0">
                <a:solidFill>
                  <a:srgbClr val="5F278A"/>
                </a:solidFill>
                <a:latin typeface="Corbel" pitchFamily="34" charset="0"/>
              </a:rPr>
              <a:t>Mathematical Model of Adjustment to Graduate School</a:t>
            </a:r>
          </a:p>
        </p:txBody>
      </p:sp>
      <p:sp>
        <p:nvSpPr>
          <p:cNvPr id="3" name="Content Placeholder 2"/>
          <p:cNvSpPr>
            <a:spLocks noGrp="1"/>
          </p:cNvSpPr>
          <p:nvPr>
            <p:ph idx="1"/>
          </p:nvPr>
        </p:nvSpPr>
        <p:spPr>
          <a:xfrm>
            <a:off x="228600" y="1522245"/>
            <a:ext cx="8686800" cy="6096000"/>
          </a:xfrm>
        </p:spPr>
        <p:txBody>
          <a:bodyPr>
            <a:noAutofit/>
          </a:bodyPr>
          <a:lstStyle/>
          <a:p>
            <a:pPr>
              <a:spcBef>
                <a:spcPts val="1400"/>
              </a:spcBef>
            </a:pPr>
            <a:r>
              <a:rPr lang="en-US" sz="2000" dirty="0"/>
              <a:t> subscript </a:t>
            </a:r>
            <a:r>
              <a:rPr lang="en-US" sz="2000" dirty="0" err="1"/>
              <a:t>i</a:t>
            </a:r>
            <a:r>
              <a:rPr lang="en-US" sz="2000" dirty="0"/>
              <a:t> = </a:t>
            </a:r>
            <a:r>
              <a:rPr lang="en-US" sz="2000" dirty="0" err="1"/>
              <a:t>i</a:t>
            </a:r>
            <a:r>
              <a:rPr lang="en-US" sz="2000" baseline="30000" dirty="0" err="1"/>
              <a:t>th</a:t>
            </a:r>
            <a:r>
              <a:rPr lang="en-US" sz="2000" dirty="0"/>
              <a:t> aspects of graduate student life      </a:t>
            </a:r>
          </a:p>
          <a:p>
            <a:pPr>
              <a:spcBef>
                <a:spcPts val="1400"/>
              </a:spcBef>
            </a:pPr>
            <a:r>
              <a:rPr lang="en-US" sz="2000" dirty="0"/>
              <a:t>               = Happiness—Unhappiness</a:t>
            </a:r>
          </a:p>
          <a:p>
            <a:pPr>
              <a:spcBef>
                <a:spcPts val="1400"/>
              </a:spcBef>
            </a:pPr>
            <a:r>
              <a:rPr lang="en-US" sz="2000" b="1" dirty="0" err="1"/>
              <a:t>IP</a:t>
            </a:r>
            <a:r>
              <a:rPr lang="en-US" sz="2000" b="1" baseline="-25000" dirty="0" err="1"/>
              <a:t>i</a:t>
            </a:r>
            <a:r>
              <a:rPr lang="en-US" sz="2000" b="1" dirty="0"/>
              <a:t> </a:t>
            </a:r>
            <a:r>
              <a:rPr lang="en-US" sz="2000" dirty="0"/>
              <a:t>is the </a:t>
            </a:r>
            <a:r>
              <a:rPr lang="en-US" sz="2000" b="1" u="sng" dirty="0" err="1"/>
              <a:t>I</a:t>
            </a:r>
            <a:r>
              <a:rPr lang="en-US" sz="2000" dirty="0" err="1"/>
              <a:t>nter</a:t>
            </a:r>
            <a:r>
              <a:rPr lang="en-US" sz="2000" b="1" u="sng" dirty="0" err="1"/>
              <a:t>P</a:t>
            </a:r>
            <a:r>
              <a:rPr lang="en-US" sz="2000" dirty="0" err="1"/>
              <a:t>retation</a:t>
            </a:r>
            <a:r>
              <a:rPr lang="en-US" sz="2000" dirty="0"/>
              <a:t> which composed of, a) sense of efficacy, b) sense of meaningfulness, c) perceived support, and d) mental toughness</a:t>
            </a:r>
          </a:p>
          <a:p>
            <a:pPr>
              <a:spcBef>
                <a:spcPts val="1400"/>
              </a:spcBef>
            </a:pPr>
            <a:r>
              <a:rPr lang="en-US" sz="2000" b="1" dirty="0" err="1"/>
              <a:t>ND</a:t>
            </a:r>
            <a:r>
              <a:rPr lang="en-US" sz="2000" b="1" baseline="-25000" dirty="0" err="1"/>
              <a:t>i</a:t>
            </a:r>
            <a:r>
              <a:rPr lang="en-US" sz="2000" b="1" dirty="0"/>
              <a:t> </a:t>
            </a:r>
            <a:r>
              <a:rPr lang="en-US" sz="2000" dirty="0"/>
              <a:t> is the </a:t>
            </a:r>
            <a:r>
              <a:rPr lang="en-US" sz="2000" b="1" u="sng" dirty="0"/>
              <a:t>N</a:t>
            </a:r>
            <a:r>
              <a:rPr lang="en-US" sz="2000" dirty="0"/>
              <a:t>egative </a:t>
            </a:r>
            <a:r>
              <a:rPr lang="en-US" sz="2000" b="1" u="sng" dirty="0"/>
              <a:t>D</a:t>
            </a:r>
            <a:r>
              <a:rPr lang="en-US" sz="2000" dirty="0"/>
              <a:t>iscrepancy (Present is worse than the past or expectation) between a) Past status quo vs. current state, b) expectation vs. actual performance, c) other vs. self, and d) other’s expectation vs. own performance. </a:t>
            </a:r>
          </a:p>
          <a:p>
            <a:pPr>
              <a:spcBef>
                <a:spcPts val="1400"/>
              </a:spcBef>
            </a:pPr>
            <a:r>
              <a:rPr lang="en-US" sz="2000" b="1" dirty="0"/>
              <a:t>V</a:t>
            </a:r>
            <a:r>
              <a:rPr lang="en-US" sz="2000" b="1" baseline="-25000" dirty="0"/>
              <a:t>i</a:t>
            </a:r>
            <a:r>
              <a:rPr lang="en-US" sz="2000" baseline="-25000" dirty="0"/>
              <a:t> </a:t>
            </a:r>
            <a:r>
              <a:rPr lang="en-US" sz="2000" dirty="0"/>
              <a:t>is </a:t>
            </a:r>
            <a:r>
              <a:rPr lang="en-US" sz="2000" b="1" u="sng" dirty="0"/>
              <a:t>V</a:t>
            </a:r>
            <a:r>
              <a:rPr lang="en-US" sz="2000" dirty="0"/>
              <a:t>alue – importance or priority given to each aspect for  negative discrepancy</a:t>
            </a:r>
          </a:p>
          <a:p>
            <a:pPr>
              <a:spcBef>
                <a:spcPts val="1400"/>
              </a:spcBef>
            </a:pPr>
            <a:r>
              <a:rPr lang="en-US" sz="2000" b="1" dirty="0"/>
              <a:t>A</a:t>
            </a:r>
            <a:r>
              <a:rPr lang="en-US" sz="2000" b="1" baseline="-25000" dirty="0"/>
              <a:t>i</a:t>
            </a:r>
            <a:r>
              <a:rPr lang="en-US" sz="2000" dirty="0"/>
              <a:t> is </a:t>
            </a:r>
            <a:r>
              <a:rPr lang="en-US" sz="2000" b="1" u="sng" dirty="0"/>
              <a:t>A</a:t>
            </a:r>
            <a:r>
              <a:rPr lang="en-US" sz="2000" dirty="0"/>
              <a:t>mbiguity and unpredictability</a:t>
            </a:r>
          </a:p>
          <a:p>
            <a:endParaRPr lang="en-US" sz="2400" dirty="0"/>
          </a:p>
        </p:txBody>
      </p:sp>
      <p:sp>
        <p:nvSpPr>
          <p:cNvPr id="1741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0419" name="Object 3"/>
          <p:cNvGraphicFramePr>
            <a:graphicFrameLocks noChangeAspect="1"/>
          </p:cNvGraphicFramePr>
          <p:nvPr>
            <p:extLst>
              <p:ext uri="{D42A27DB-BD31-4B8C-83A1-F6EECF244321}">
                <p14:modId xmlns:p14="http://schemas.microsoft.com/office/powerpoint/2010/main" val="1873788632"/>
              </p:ext>
            </p:extLst>
          </p:nvPr>
        </p:nvGraphicFramePr>
        <p:xfrm>
          <a:off x="2795227" y="698686"/>
          <a:ext cx="4800600" cy="673987"/>
        </p:xfrm>
        <a:graphic>
          <a:graphicData uri="http://schemas.openxmlformats.org/presentationml/2006/ole">
            <mc:AlternateContent xmlns:mc="http://schemas.openxmlformats.org/markup-compatibility/2006">
              <mc:Choice xmlns:v="urn:schemas-microsoft-com:vml" Requires="v">
                <p:oleObj spid="_x0000_s1158" name="Equation" r:id="rId3" imgW="1714320" imgH="342720" progId="Equation.DSMT4">
                  <p:embed/>
                </p:oleObj>
              </mc:Choice>
              <mc:Fallback>
                <p:oleObj name="Equation" r:id="rId3" imgW="1714320" imgH="34272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5227" y="698686"/>
                        <a:ext cx="4800600" cy="6739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8" name="TextBox 7"/>
          <p:cNvSpPr txBox="1"/>
          <p:nvPr/>
        </p:nvSpPr>
        <p:spPr>
          <a:xfrm>
            <a:off x="1576027" y="636138"/>
            <a:ext cx="1219200" cy="646331"/>
          </a:xfrm>
          <a:prstGeom prst="rect">
            <a:avLst/>
          </a:prstGeom>
          <a:noFill/>
        </p:spPr>
        <p:txBody>
          <a:bodyPr wrap="square" rtlCol="0">
            <a:spAutoFit/>
          </a:bodyPr>
          <a:lstStyle/>
          <a:p>
            <a:r>
              <a:rPr lang="en-US" sz="3600" b="1" dirty="0">
                <a:sym typeface="Wingdings" pitchFamily="2" charset="2"/>
              </a:rPr>
              <a:t>-</a:t>
            </a:r>
            <a:endParaRPr lang="en-US" sz="3600" b="1" dirty="0"/>
          </a:p>
        </p:txBody>
      </p:sp>
      <p:sp>
        <p:nvSpPr>
          <p:cNvPr id="10" name="TextBox 9"/>
          <p:cNvSpPr txBox="1"/>
          <p:nvPr/>
        </p:nvSpPr>
        <p:spPr>
          <a:xfrm>
            <a:off x="682176" y="1766281"/>
            <a:ext cx="1343883" cy="646331"/>
          </a:xfrm>
          <a:prstGeom prst="rect">
            <a:avLst/>
          </a:prstGeom>
          <a:noFill/>
        </p:spPr>
        <p:txBody>
          <a:bodyPr wrap="square" rtlCol="0">
            <a:spAutoFit/>
          </a:bodyPr>
          <a:lstStyle/>
          <a:p>
            <a:r>
              <a:rPr lang="en-US" sz="3600" b="1" dirty="0">
                <a:sym typeface="Wingdings" pitchFamily="2" charset="2"/>
              </a:rPr>
              <a:t>- </a:t>
            </a:r>
            <a:endParaRPr lang="en-US" sz="3600" b="1"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EBA6B74E-CEC5-7E48-B669-F016E7665A7D}"/>
              </a:ext>
            </a:extLst>
          </p:cNvPr>
          <p:cNvSpPr>
            <a:spLocks noGrp="1"/>
          </p:cNvSpPr>
          <p:nvPr>
            <p:ph type="title"/>
          </p:nvPr>
        </p:nvSpPr>
        <p:spPr>
          <a:xfrm>
            <a:off x="0" y="0"/>
            <a:ext cx="9144000" cy="1447800"/>
          </a:xfrm>
        </p:spPr>
        <p:txBody>
          <a:bodyPr/>
          <a:lstStyle/>
          <a:p>
            <a:r>
              <a:rPr lang="en-US" altLang="en-US" b="1" dirty="0">
                <a:solidFill>
                  <a:srgbClr val="5F278A"/>
                </a:solidFill>
                <a:ea typeface="ＭＳ Ｐゴシック" panose="020B0600070205080204" pitchFamily="34" charset="-128"/>
              </a:rPr>
              <a:t>Practice in Psychology:</a:t>
            </a:r>
            <a:br>
              <a:rPr lang="en-US" altLang="en-US" b="1" dirty="0">
                <a:solidFill>
                  <a:srgbClr val="5F278A"/>
                </a:solidFill>
                <a:ea typeface="ＭＳ Ｐゴシック" panose="020B0600070205080204" pitchFamily="34" charset="-128"/>
              </a:rPr>
            </a:br>
            <a:r>
              <a:rPr lang="en-US" altLang="en-US" sz="3600" dirty="0">
                <a:solidFill>
                  <a:srgbClr val="5F278A"/>
                </a:solidFill>
                <a:ea typeface="ＭＳ Ｐゴシック" panose="020B0600070205080204" pitchFamily="34" charset="-128"/>
              </a:rPr>
              <a:t>Methods without Methodology </a:t>
            </a:r>
          </a:p>
        </p:txBody>
      </p:sp>
      <p:sp>
        <p:nvSpPr>
          <p:cNvPr id="27650" name="Content Placeholder 2">
            <a:extLst>
              <a:ext uri="{FF2B5EF4-FFF2-40B4-BE49-F238E27FC236}">
                <a16:creationId xmlns:a16="http://schemas.microsoft.com/office/drawing/2014/main" id="{0879F7B5-A20E-7E49-A0AF-C234614488D1}"/>
              </a:ext>
            </a:extLst>
          </p:cNvPr>
          <p:cNvSpPr>
            <a:spLocks noGrp="1"/>
          </p:cNvSpPr>
          <p:nvPr>
            <p:ph idx="1"/>
          </p:nvPr>
        </p:nvSpPr>
        <p:spPr>
          <a:xfrm>
            <a:off x="0" y="1600200"/>
            <a:ext cx="9144000" cy="5257800"/>
          </a:xfrm>
        </p:spPr>
        <p:txBody>
          <a:bodyPr>
            <a:normAutofit/>
          </a:bodyPr>
          <a:lstStyle/>
          <a:p>
            <a:pPr algn="just">
              <a:buFont typeface="Arial" panose="020B0604020202020204" pitchFamily="34" charset="0"/>
              <a:buNone/>
            </a:pPr>
            <a:r>
              <a:rPr lang="en-US" altLang="en-US" dirty="0">
                <a:ea typeface="ＭＳ Ｐゴシック" panose="020B0600070205080204" pitchFamily="34" charset="-128"/>
              </a:rPr>
              <a:t>	Wilhelm Wundt				Kurt Levin 	</a:t>
            </a:r>
          </a:p>
          <a:p>
            <a:pPr>
              <a:buFont typeface="Arial" panose="020B0604020202020204" pitchFamily="34" charset="0"/>
              <a:buNone/>
            </a:pPr>
            <a:r>
              <a:rPr lang="en-US" altLang="en-US" dirty="0">
                <a:ea typeface="ＭＳ Ｐゴシック" panose="020B0600070205080204" pitchFamily="34" charset="-128"/>
              </a:rPr>
              <a:t>	Sigmund Freud				John Dollard</a:t>
            </a:r>
          </a:p>
          <a:p>
            <a:pPr>
              <a:buFont typeface="Arial" panose="020B0604020202020204" pitchFamily="34" charset="0"/>
              <a:buNone/>
            </a:pPr>
            <a:r>
              <a:rPr lang="en-US" altLang="en-US" dirty="0">
                <a:ea typeface="ＭＳ Ｐゴシック" panose="020B0600070205080204" pitchFamily="34" charset="-128"/>
              </a:rPr>
              <a:t>	William James				Lawrence Kohlberg</a:t>
            </a:r>
          </a:p>
          <a:p>
            <a:pPr>
              <a:buFont typeface="Arial" panose="020B0604020202020204" pitchFamily="34" charset="0"/>
              <a:buNone/>
            </a:pPr>
            <a:r>
              <a:rPr lang="en-US" altLang="en-US" dirty="0">
                <a:ea typeface="ＭＳ Ｐゴシック" panose="020B0600070205080204" pitchFamily="34" charset="-128"/>
              </a:rPr>
              <a:t>	Jean Piaget				Leon Festinger</a:t>
            </a:r>
          </a:p>
          <a:p>
            <a:pPr>
              <a:buFont typeface="Arial" panose="020B0604020202020204" pitchFamily="34" charset="0"/>
              <a:buNone/>
            </a:pPr>
            <a:r>
              <a:rPr lang="en-US" altLang="en-US" dirty="0">
                <a:ea typeface="ＭＳ Ｐゴシック" panose="020B0600070205080204" pitchFamily="34" charset="-128"/>
              </a:rPr>
              <a:t>	Frederic Bartlett				Irving Janis</a:t>
            </a:r>
          </a:p>
          <a:p>
            <a:pPr>
              <a:buFont typeface="Arial" panose="020B0604020202020204" pitchFamily="34" charset="0"/>
              <a:buNone/>
            </a:pPr>
            <a:r>
              <a:rPr lang="en-US" altLang="en-US" dirty="0">
                <a:ea typeface="ＭＳ Ｐゴシック" panose="020B0600070205080204" pitchFamily="34" charset="-128"/>
              </a:rPr>
              <a:t>	John B. Watson				Philip Zimbardo</a:t>
            </a:r>
          </a:p>
          <a:p>
            <a:pPr>
              <a:buFont typeface="Arial" panose="020B0604020202020204" pitchFamily="34" charset="0"/>
              <a:buNone/>
            </a:pPr>
            <a:r>
              <a:rPr lang="en-US" altLang="en-US" dirty="0">
                <a:ea typeface="ＭＳ Ｐゴシック" panose="020B0600070205080204" pitchFamily="34" charset="-128"/>
              </a:rPr>
              <a:t>	Edward B. Titchener			Herbert Simon</a:t>
            </a:r>
          </a:p>
          <a:p>
            <a:pPr>
              <a:buFont typeface="Arial" panose="020B0604020202020204" pitchFamily="34" charset="0"/>
              <a:buNone/>
            </a:pPr>
            <a:r>
              <a:rPr lang="en-US" altLang="en-US" dirty="0">
                <a:ea typeface="ＭＳ Ｐゴシック" panose="020B0600070205080204" pitchFamily="34" charset="-128"/>
              </a:rPr>
              <a:t>	Abraham Maslow			Daniel Kahneman</a:t>
            </a:r>
          </a:p>
        </p:txBody>
      </p:sp>
    </p:spTree>
    <p:extLst>
      <p:ext uri="{BB962C8B-B14F-4D97-AF65-F5344CB8AC3E}">
        <p14:creationId xmlns:p14="http://schemas.microsoft.com/office/powerpoint/2010/main" val="275943384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23221"/>
            <a:ext cx="9144000" cy="6458856"/>
          </a:xfrm>
        </p:spPr>
        <p:txBody>
          <a:bodyPr>
            <a:normAutofit fontScale="92500" lnSpcReduction="20000"/>
          </a:bodyPr>
          <a:lstStyle/>
          <a:p>
            <a:r>
              <a:rPr lang="en-US" sz="2800" dirty="0"/>
              <a:t>Holistic approach to adjustment to graduate school (LHS)</a:t>
            </a:r>
          </a:p>
          <a:p>
            <a:pPr lvl="1"/>
            <a:r>
              <a:rPr lang="en-US" sz="1900" dirty="0"/>
              <a:t>Cope with Happiness-Unhappiness directly </a:t>
            </a:r>
          </a:p>
          <a:p>
            <a:pPr lvl="2"/>
            <a:r>
              <a:rPr lang="en-US" sz="1900" dirty="0"/>
              <a:t>Convert unhappiness into goal, challenge, or humor</a:t>
            </a:r>
          </a:p>
          <a:p>
            <a:pPr lvl="2"/>
            <a:r>
              <a:rPr lang="en-US" sz="1900" dirty="0"/>
              <a:t>Compensation</a:t>
            </a:r>
          </a:p>
          <a:p>
            <a:r>
              <a:rPr lang="en-US" sz="2800" dirty="0"/>
              <a:t>Freely transform those variables in the equation (RHS)</a:t>
            </a:r>
          </a:p>
          <a:p>
            <a:pPr lvl="1"/>
            <a:r>
              <a:rPr lang="en-US" sz="1900" dirty="0"/>
              <a:t>Change Value (V)</a:t>
            </a:r>
          </a:p>
          <a:p>
            <a:pPr lvl="1"/>
            <a:r>
              <a:rPr lang="en-US" sz="1900" dirty="0"/>
              <a:t>Close Negative Discrepancy (ND)</a:t>
            </a:r>
          </a:p>
          <a:p>
            <a:pPr lvl="2"/>
            <a:r>
              <a:rPr lang="en-US" sz="1800" dirty="0"/>
              <a:t>Learning and hardworking</a:t>
            </a:r>
          </a:p>
          <a:p>
            <a:pPr lvl="2"/>
            <a:r>
              <a:rPr lang="en-US" sz="1800" dirty="0"/>
              <a:t>Lower own expectation</a:t>
            </a:r>
          </a:p>
          <a:p>
            <a:pPr lvl="2"/>
            <a:r>
              <a:rPr lang="en-US" sz="1800" dirty="0"/>
              <a:t>Stop comparing</a:t>
            </a:r>
          </a:p>
          <a:p>
            <a:pPr lvl="2"/>
            <a:r>
              <a:rPr lang="en-US" sz="1800" dirty="0"/>
              <a:t>Compare to the right person </a:t>
            </a:r>
          </a:p>
          <a:p>
            <a:pPr lvl="2"/>
            <a:r>
              <a:rPr lang="en-US" sz="1800" dirty="0"/>
              <a:t>Make other to expect themselves to be closer to reality </a:t>
            </a:r>
          </a:p>
          <a:p>
            <a:pPr lvl="2"/>
            <a:r>
              <a:rPr lang="en-US" sz="1800" dirty="0"/>
              <a:t>Do nothing</a:t>
            </a:r>
          </a:p>
          <a:p>
            <a:pPr lvl="1"/>
            <a:r>
              <a:rPr lang="en-US" sz="1900" dirty="0"/>
              <a:t>Change Interpretation (IP) to be positive</a:t>
            </a:r>
          </a:p>
          <a:p>
            <a:pPr lvl="2"/>
            <a:r>
              <a:rPr lang="en-US" sz="1600" dirty="0"/>
              <a:t>Be tougher</a:t>
            </a:r>
          </a:p>
          <a:p>
            <a:pPr lvl="2"/>
            <a:r>
              <a:rPr lang="en-US" sz="1600" dirty="0"/>
              <a:t>Positive self talk – boost up sense of efficacy</a:t>
            </a:r>
          </a:p>
          <a:p>
            <a:pPr lvl="2"/>
            <a:r>
              <a:rPr lang="en-US" sz="1600" dirty="0"/>
              <a:t>Seek support from significant others—mentor, teachers peers</a:t>
            </a:r>
          </a:p>
          <a:p>
            <a:pPr lvl="2"/>
            <a:r>
              <a:rPr lang="en-US" sz="1600" dirty="0"/>
              <a:t>Cognitive reframing on meaning – search for meaning</a:t>
            </a:r>
          </a:p>
          <a:p>
            <a:pPr lvl="1"/>
            <a:r>
              <a:rPr lang="en-US" dirty="0"/>
              <a:t>Decrease ambiguity and unpredictability</a:t>
            </a:r>
          </a:p>
          <a:p>
            <a:pPr lvl="1"/>
            <a:endParaRPr lang="en-US" sz="2600" dirty="0"/>
          </a:p>
          <a:p>
            <a:pPr lvl="1"/>
            <a:endParaRPr lang="en-US" sz="2600" dirty="0"/>
          </a:p>
          <a:p>
            <a:pPr lvl="1"/>
            <a:endParaRPr lang="en-US" sz="2600" dirty="0"/>
          </a:p>
          <a:p>
            <a:endParaRPr lang="en-US" sz="2800" u="sng" dirty="0"/>
          </a:p>
          <a:p>
            <a:pPr lvl="1"/>
            <a:endParaRPr lang="en-US" sz="2400" u="sng" dirty="0"/>
          </a:p>
          <a:p>
            <a:pPr lvl="1"/>
            <a:endParaRPr lang="en-US" sz="2400" dirty="0"/>
          </a:p>
        </p:txBody>
      </p:sp>
      <p:sp>
        <p:nvSpPr>
          <p:cNvPr id="5" name="Slide Number Placeholder 4"/>
          <p:cNvSpPr>
            <a:spLocks noGrp="1"/>
          </p:cNvSpPr>
          <p:nvPr>
            <p:ph type="sldNum" sz="quarter" idx="12"/>
          </p:nvPr>
        </p:nvSpPr>
        <p:spPr/>
        <p:txBody>
          <a:bodyPr/>
          <a:lstStyle/>
          <a:p>
            <a:fld id="{908C2D99-1E2D-4666-A706-454C92133C38}" type="slidenum">
              <a:rPr lang="en-US" sz="1800" smtClean="0"/>
              <a:pPr/>
              <a:t>80</a:t>
            </a:fld>
            <a:endParaRPr lang="en-US" sz="1800"/>
          </a:p>
        </p:txBody>
      </p:sp>
      <p:sp>
        <p:nvSpPr>
          <p:cNvPr id="4" name="TextBox 3"/>
          <p:cNvSpPr txBox="1"/>
          <p:nvPr/>
        </p:nvSpPr>
        <p:spPr>
          <a:xfrm>
            <a:off x="762000" y="1"/>
            <a:ext cx="7620000" cy="523220"/>
          </a:xfrm>
          <a:prstGeom prst="rect">
            <a:avLst/>
          </a:prstGeom>
          <a:noFill/>
        </p:spPr>
        <p:txBody>
          <a:bodyPr wrap="square" rtlCol="0">
            <a:spAutoFit/>
          </a:bodyPr>
          <a:lstStyle/>
          <a:p>
            <a:pPr algn="ctr"/>
            <a:r>
              <a:rPr lang="en-US" sz="2800" b="1" dirty="0">
                <a:solidFill>
                  <a:srgbClr val="5F278A"/>
                </a:solidFill>
              </a:rPr>
              <a:t>How Does a Person Adjust?</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1677162"/>
          </a:xfrm>
        </p:spPr>
        <p:txBody>
          <a:bodyPr>
            <a:noAutofit/>
          </a:bodyPr>
          <a:lstStyle/>
          <a:p>
            <a:r>
              <a:rPr lang="en-US" sz="4000" b="1" dirty="0">
                <a:solidFill>
                  <a:srgbClr val="5F278A"/>
                </a:solidFill>
              </a:rPr>
              <a:t>Person-Centered Applications</a:t>
            </a:r>
            <a:br>
              <a:rPr lang="en-US" sz="4000" dirty="0">
                <a:solidFill>
                  <a:srgbClr val="5F278A"/>
                </a:solidFill>
              </a:rPr>
            </a:br>
            <a:endParaRPr lang="en-US" sz="4000" b="1" dirty="0">
              <a:solidFill>
                <a:srgbClr val="5F278A"/>
              </a:solidFill>
            </a:endParaRPr>
          </a:p>
        </p:txBody>
      </p:sp>
      <p:sp>
        <p:nvSpPr>
          <p:cNvPr id="3" name="Content Placeholder 2"/>
          <p:cNvSpPr>
            <a:spLocks noGrp="1"/>
          </p:cNvSpPr>
          <p:nvPr>
            <p:ph idx="1"/>
          </p:nvPr>
        </p:nvSpPr>
        <p:spPr>
          <a:xfrm>
            <a:off x="181407" y="1191802"/>
            <a:ext cx="8775518" cy="5529673"/>
          </a:xfrm>
        </p:spPr>
        <p:txBody>
          <a:bodyPr>
            <a:normAutofit fontScale="92500" lnSpcReduction="20000"/>
          </a:bodyPr>
          <a:lstStyle/>
          <a:p>
            <a:pPr lvl="1">
              <a:buFont typeface="Arial"/>
              <a:buChar char="•"/>
            </a:pPr>
            <a:r>
              <a:rPr lang="en-US" sz="3600" dirty="0"/>
              <a:t>Program Design </a:t>
            </a:r>
          </a:p>
          <a:p>
            <a:pPr lvl="2"/>
            <a:r>
              <a:rPr lang="en-US" sz="3200" dirty="0"/>
              <a:t>Graduate Student Orientation</a:t>
            </a:r>
          </a:p>
          <a:p>
            <a:pPr lvl="2"/>
            <a:r>
              <a:rPr lang="en-US" sz="3200" dirty="0"/>
              <a:t>Faculty-Student Interactive Meetings/ Workshops</a:t>
            </a:r>
          </a:p>
          <a:p>
            <a:pPr lvl="1">
              <a:buFont typeface="Arial"/>
              <a:buChar char="•"/>
            </a:pPr>
            <a:r>
              <a:rPr lang="en-US" sz="3600" dirty="0"/>
              <a:t>Program Evaluation</a:t>
            </a:r>
          </a:p>
          <a:p>
            <a:pPr lvl="2"/>
            <a:r>
              <a:rPr lang="en-US" sz="3200" dirty="0"/>
              <a:t>Measurement </a:t>
            </a:r>
          </a:p>
          <a:p>
            <a:pPr lvl="2"/>
            <a:r>
              <a:rPr lang="en-US" sz="3600" dirty="0"/>
              <a:t>Assessment </a:t>
            </a:r>
          </a:p>
          <a:p>
            <a:pPr lvl="1">
              <a:buFont typeface="Arial"/>
              <a:buChar char="•"/>
            </a:pPr>
            <a:r>
              <a:rPr lang="en-US" sz="3600" dirty="0"/>
              <a:t>Counseling</a:t>
            </a:r>
          </a:p>
          <a:p>
            <a:pPr lvl="2"/>
            <a:r>
              <a:rPr lang="en-US" sz="3600" dirty="0"/>
              <a:t>Individual</a:t>
            </a:r>
          </a:p>
          <a:p>
            <a:pPr lvl="2"/>
            <a:r>
              <a:rPr lang="en-US" sz="3600" dirty="0"/>
              <a:t>Group</a:t>
            </a:r>
          </a:p>
          <a:p>
            <a:pPr lvl="1">
              <a:buFont typeface="Arial"/>
              <a:buChar char="•"/>
            </a:pPr>
            <a:r>
              <a:rPr lang="en-US" sz="3600" dirty="0"/>
              <a:t>Interventions Development</a:t>
            </a:r>
          </a:p>
          <a:p>
            <a:endParaRPr lang="en-US" sz="2800" dirty="0"/>
          </a:p>
          <a:p>
            <a:endParaRPr lang="en-US" sz="2800" dirty="0"/>
          </a:p>
        </p:txBody>
      </p:sp>
      <p:sp>
        <p:nvSpPr>
          <p:cNvPr id="4" name="Slide Number Placeholder 3"/>
          <p:cNvSpPr>
            <a:spLocks noGrp="1"/>
          </p:cNvSpPr>
          <p:nvPr>
            <p:ph type="sldNum" sz="quarter" idx="12"/>
          </p:nvPr>
        </p:nvSpPr>
        <p:spPr/>
        <p:txBody>
          <a:bodyPr/>
          <a:lstStyle/>
          <a:p>
            <a:fld id="{908C2D99-1E2D-4666-A706-454C92133C38}" type="slidenum">
              <a:rPr lang="en-US" sz="1800" smtClean="0"/>
              <a:pPr/>
              <a:t>81</a:t>
            </a:fld>
            <a:endParaRPr lang="en-US" sz="180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35" y="903788"/>
            <a:ext cx="8792308" cy="4780248"/>
          </a:xfrm>
        </p:spPr>
        <p:txBody>
          <a:bodyPr>
            <a:normAutofit fontScale="92500" lnSpcReduction="10000"/>
          </a:bodyPr>
          <a:lstStyle/>
          <a:p>
            <a:pPr marL="0" indent="0" algn="ctr">
              <a:spcBef>
                <a:spcPts val="800"/>
              </a:spcBef>
              <a:buNone/>
            </a:pPr>
            <a:r>
              <a:rPr lang="en-US" sz="4000" b="1" dirty="0">
                <a:solidFill>
                  <a:srgbClr val="5F278A"/>
                </a:solidFill>
              </a:rPr>
              <a:t>Mixed Methods Research </a:t>
            </a:r>
          </a:p>
          <a:p>
            <a:pPr marL="0" indent="0" algn="ctr">
              <a:spcBef>
                <a:spcPts val="800"/>
              </a:spcBef>
              <a:buNone/>
            </a:pPr>
            <a:r>
              <a:rPr lang="en-US" sz="4000" b="1" dirty="0">
                <a:solidFill>
                  <a:srgbClr val="5F278A"/>
                </a:solidFill>
              </a:rPr>
              <a:t>on Psychology</a:t>
            </a:r>
          </a:p>
          <a:p>
            <a:pPr marL="0" indent="0" algn="ctr">
              <a:spcBef>
                <a:spcPts val="800"/>
              </a:spcBef>
              <a:buNone/>
            </a:pPr>
            <a:r>
              <a:rPr lang="en-US" sz="3200" dirty="0">
                <a:solidFill>
                  <a:srgbClr val="5F278A"/>
                </a:solidFill>
              </a:rPr>
              <a:t>Discourse and Meanings </a:t>
            </a:r>
          </a:p>
          <a:p>
            <a:pPr marL="0" indent="0" algn="ctr">
              <a:spcBef>
                <a:spcPts val="800"/>
              </a:spcBef>
              <a:buNone/>
            </a:pPr>
            <a:r>
              <a:rPr lang="en-US" sz="3200" dirty="0">
                <a:solidFill>
                  <a:srgbClr val="5F278A"/>
                </a:solidFill>
              </a:rPr>
              <a:t>of Unity in Psychology</a:t>
            </a:r>
          </a:p>
          <a:p>
            <a:pPr marL="0" indent="0" algn="ctr">
              <a:spcBef>
                <a:spcPts val="800"/>
              </a:spcBef>
              <a:buNone/>
            </a:pPr>
            <a:endParaRPr lang="en-US" sz="4000" dirty="0">
              <a:solidFill>
                <a:srgbClr val="5F278A"/>
              </a:solidFill>
            </a:endParaRPr>
          </a:p>
          <a:p>
            <a:pPr marL="0" indent="0" algn="ctr">
              <a:spcBef>
                <a:spcPts val="800"/>
              </a:spcBef>
              <a:buNone/>
            </a:pPr>
            <a:r>
              <a:rPr lang="en-US" sz="3600" dirty="0">
                <a:solidFill>
                  <a:schemeClr val="tx1"/>
                </a:solidFill>
              </a:rPr>
              <a:t>Charles </a:t>
            </a:r>
            <a:r>
              <a:rPr lang="en-US" sz="3600" dirty="0" err="1">
                <a:solidFill>
                  <a:schemeClr val="tx1"/>
                </a:solidFill>
              </a:rPr>
              <a:t>Olbert</a:t>
            </a:r>
            <a:endParaRPr lang="en-US" sz="3600" dirty="0">
              <a:solidFill>
                <a:schemeClr val="tx1"/>
              </a:solidFill>
            </a:endParaRPr>
          </a:p>
          <a:p>
            <a:pPr marL="0" indent="0" algn="ctr">
              <a:spcBef>
                <a:spcPts val="800"/>
              </a:spcBef>
              <a:buNone/>
            </a:pPr>
            <a:r>
              <a:rPr lang="en-US" dirty="0">
                <a:solidFill>
                  <a:schemeClr val="tx1"/>
                </a:solidFill>
              </a:rPr>
              <a:t>Clinical Psychology</a:t>
            </a:r>
          </a:p>
          <a:p>
            <a:pPr marL="0" indent="0" algn="ctr">
              <a:spcBef>
                <a:spcPts val="800"/>
              </a:spcBef>
              <a:buNone/>
            </a:pPr>
            <a:r>
              <a:rPr lang="en-US" dirty="0">
                <a:solidFill>
                  <a:schemeClr val="tx1"/>
                </a:solidFill>
              </a:rPr>
              <a:t>Fordham University</a:t>
            </a:r>
          </a:p>
          <a:p>
            <a:pPr marL="0" indent="0" algn="ctr">
              <a:spcBef>
                <a:spcPts val="800"/>
              </a:spcBef>
              <a:buNone/>
            </a:pPr>
            <a:r>
              <a:rPr lang="en-US" dirty="0">
                <a:solidFill>
                  <a:schemeClr val="tx1"/>
                </a:solidFill>
              </a:rPr>
              <a:t>w/ L. </a:t>
            </a:r>
            <a:r>
              <a:rPr lang="en-US" dirty="0" err="1">
                <a:solidFill>
                  <a:schemeClr val="tx1"/>
                </a:solidFill>
              </a:rPr>
              <a:t>Osbeck</a:t>
            </a:r>
            <a:r>
              <a:rPr lang="en-US" dirty="0">
                <a:solidFill>
                  <a:schemeClr val="tx1"/>
                </a:solidFill>
              </a:rPr>
              <a:t>, President, APA Division of General Psychology (1)</a:t>
            </a:r>
          </a:p>
        </p:txBody>
      </p:sp>
    </p:spTree>
    <p:extLst>
      <p:ext uri="{BB962C8B-B14F-4D97-AF65-F5344CB8AC3E}">
        <p14:creationId xmlns:p14="http://schemas.microsoft.com/office/powerpoint/2010/main" val="358657510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07883" y="2870522"/>
            <a:ext cx="8205978" cy="4347257"/>
          </a:xfrm>
        </p:spPr>
        <p:txBody>
          <a:bodyPr anchor="t">
            <a:normAutofit/>
          </a:bodyPr>
          <a:lstStyle/>
          <a:p>
            <a:r>
              <a:rPr lang="en-US" sz="3200" dirty="0"/>
              <a:t>27 newsletter issues</a:t>
            </a:r>
          </a:p>
          <a:p>
            <a:pPr lvl="1"/>
            <a:r>
              <a:rPr lang="en-US" sz="2800" dirty="0"/>
              <a:t>Spring 1999 to Fall 2012</a:t>
            </a:r>
          </a:p>
          <a:p>
            <a:r>
              <a:rPr lang="en-US" sz="3200" dirty="0"/>
              <a:t>24 w/data (88/9%)</a:t>
            </a:r>
          </a:p>
          <a:p>
            <a:pPr lvl="1"/>
            <a:r>
              <a:rPr lang="en-US" sz="2800" dirty="0"/>
              <a:t>Explicit statements about general psychology</a:t>
            </a:r>
          </a:p>
          <a:p>
            <a:pPr lvl="1"/>
            <a:r>
              <a:rPr lang="en-US" sz="2800" dirty="0"/>
              <a:t>67 total articles/candidate statements</a:t>
            </a:r>
          </a:p>
          <a:p>
            <a:endParaRPr lang="en-US" sz="3200" dirty="0"/>
          </a:p>
        </p:txBody>
      </p:sp>
      <p:sp>
        <p:nvSpPr>
          <p:cNvPr id="3" name="Title 2"/>
          <p:cNvSpPr>
            <a:spLocks noGrp="1"/>
          </p:cNvSpPr>
          <p:nvPr>
            <p:ph type="title"/>
          </p:nvPr>
        </p:nvSpPr>
        <p:spPr>
          <a:xfrm>
            <a:off x="422910" y="166868"/>
            <a:ext cx="8298180" cy="914400"/>
          </a:xfrm>
        </p:spPr>
        <p:txBody>
          <a:bodyPr/>
          <a:lstStyle/>
          <a:p>
            <a:r>
              <a:rPr lang="en-US" sz="4000" b="1" dirty="0">
                <a:solidFill>
                  <a:srgbClr val="5F278A"/>
                </a:solidFill>
              </a:rPr>
              <a:t>Data Collection</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81268"/>
            <a:ext cx="9144000" cy="165518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00370412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47800" y="1417638"/>
            <a:ext cx="6781800" cy="5071109"/>
          </a:xfrm>
        </p:spPr>
        <p:txBody>
          <a:bodyPr>
            <a:normAutofit lnSpcReduction="10000"/>
          </a:bodyPr>
          <a:lstStyle/>
          <a:p>
            <a:r>
              <a:rPr lang="en-US" sz="3200" dirty="0"/>
              <a:t>Passages read twice</a:t>
            </a:r>
          </a:p>
          <a:p>
            <a:pPr lvl="1"/>
            <a:r>
              <a:rPr lang="en-US" sz="2800" dirty="0"/>
              <a:t>1: assigned preliminary code words</a:t>
            </a:r>
          </a:p>
          <a:p>
            <a:pPr lvl="1"/>
            <a:r>
              <a:rPr lang="en-US" sz="2800" dirty="0"/>
              <a:t>2: recoded and transcribed</a:t>
            </a:r>
          </a:p>
          <a:p>
            <a:r>
              <a:rPr lang="en-US" sz="3200" dirty="0"/>
              <a:t>Multiple codes/passage</a:t>
            </a:r>
          </a:p>
          <a:p>
            <a:pPr lvl="1"/>
            <a:r>
              <a:rPr lang="en-US" sz="2800" dirty="0"/>
              <a:t>128 passages</a:t>
            </a:r>
          </a:p>
          <a:p>
            <a:pPr lvl="1"/>
            <a:r>
              <a:rPr lang="en-US" sz="2800" dirty="0"/>
              <a:t>81 preliminary codes</a:t>
            </a:r>
          </a:p>
          <a:p>
            <a:r>
              <a:rPr lang="en-US" sz="3200" dirty="0"/>
              <a:t>Cleaned database</a:t>
            </a:r>
          </a:p>
          <a:p>
            <a:pPr lvl="1"/>
            <a:r>
              <a:rPr lang="en-US" sz="2800" dirty="0"/>
              <a:t>Consolidation &amp; correction</a:t>
            </a:r>
          </a:p>
          <a:p>
            <a:pPr lvl="1"/>
            <a:r>
              <a:rPr lang="en-US" sz="2800" dirty="0"/>
              <a:t>42 final codes</a:t>
            </a:r>
          </a:p>
        </p:txBody>
      </p:sp>
      <p:sp>
        <p:nvSpPr>
          <p:cNvPr id="3" name="Title 2"/>
          <p:cNvSpPr>
            <a:spLocks noGrp="1"/>
          </p:cNvSpPr>
          <p:nvPr>
            <p:ph type="title"/>
          </p:nvPr>
        </p:nvSpPr>
        <p:spPr>
          <a:xfrm>
            <a:off x="549275" y="107576"/>
            <a:ext cx="8042276" cy="1002033"/>
          </a:xfrm>
        </p:spPr>
        <p:txBody>
          <a:bodyPr/>
          <a:lstStyle/>
          <a:p>
            <a:r>
              <a:rPr lang="en-US" sz="4000" b="1" dirty="0">
                <a:solidFill>
                  <a:srgbClr val="5F278A"/>
                </a:solidFill>
              </a:rPr>
              <a:t>Data Coding</a:t>
            </a:r>
          </a:p>
        </p:txBody>
      </p:sp>
    </p:spTree>
    <p:extLst>
      <p:ext uri="{BB962C8B-B14F-4D97-AF65-F5344CB8AC3E}">
        <p14:creationId xmlns:p14="http://schemas.microsoft.com/office/powerpoint/2010/main" val="405525425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786891"/>
            <a:ext cx="5562600" cy="5071109"/>
          </a:xfrm>
        </p:spPr>
        <p:txBody>
          <a:bodyPr>
            <a:normAutofit/>
          </a:bodyPr>
          <a:lstStyle/>
          <a:p>
            <a:pPr marL="18288" indent="0">
              <a:buNone/>
            </a:pPr>
            <a:r>
              <a:rPr lang="en-US" sz="3200" dirty="0">
                <a:effectLst/>
              </a:rPr>
              <a:t>“[Division One should] </a:t>
            </a:r>
            <a:r>
              <a:rPr lang="en-US" sz="3200" dirty="0">
                <a:solidFill>
                  <a:schemeClr val="accent6">
                    <a:lumMod val="40000"/>
                    <a:lumOff val="60000"/>
                  </a:schemeClr>
                </a:solidFill>
                <a:effectLst/>
              </a:rPr>
              <a:t>bring people together...to discuss </a:t>
            </a:r>
            <a:r>
              <a:rPr lang="en-US" sz="3200" dirty="0">
                <a:effectLst/>
              </a:rPr>
              <a:t>and </a:t>
            </a:r>
            <a:r>
              <a:rPr lang="en-US" sz="3200" dirty="0">
                <a:solidFill>
                  <a:srgbClr val="92D050"/>
                </a:solidFill>
                <a:effectLst/>
              </a:rPr>
              <a:t>write integrative, action-oriented papers</a:t>
            </a:r>
            <a:r>
              <a:rPr lang="en-US" sz="3200" dirty="0">
                <a:effectLst/>
              </a:rPr>
              <a:t>, particularly with a view toward </a:t>
            </a:r>
            <a:r>
              <a:rPr lang="en-US" sz="3200" dirty="0">
                <a:solidFill>
                  <a:srgbClr val="FFC000"/>
                </a:solidFill>
                <a:effectLst/>
              </a:rPr>
              <a:t>making Psychology work for the public good</a:t>
            </a:r>
            <a:r>
              <a:rPr lang="en-US" sz="3200" dirty="0">
                <a:effectLst/>
              </a:rPr>
              <a:t>.”</a:t>
            </a:r>
            <a:endParaRPr lang="en-US" sz="3200" dirty="0"/>
          </a:p>
        </p:txBody>
      </p:sp>
      <p:sp>
        <p:nvSpPr>
          <p:cNvPr id="3" name="Title 2"/>
          <p:cNvSpPr>
            <a:spLocks noGrp="1"/>
          </p:cNvSpPr>
          <p:nvPr>
            <p:ph type="title"/>
          </p:nvPr>
        </p:nvSpPr>
        <p:spPr/>
        <p:txBody>
          <a:bodyPr/>
          <a:lstStyle/>
          <a:p>
            <a:r>
              <a:rPr lang="en-US" sz="4000" b="1" dirty="0">
                <a:solidFill>
                  <a:srgbClr val="5F278A"/>
                </a:solidFill>
              </a:rPr>
              <a:t>Example Passage</a:t>
            </a:r>
          </a:p>
        </p:txBody>
      </p:sp>
      <p:sp>
        <p:nvSpPr>
          <p:cNvPr id="4" name="Content Placeholder 1"/>
          <p:cNvSpPr txBox="1">
            <a:spLocks/>
          </p:cNvSpPr>
          <p:nvPr/>
        </p:nvSpPr>
        <p:spPr>
          <a:xfrm>
            <a:off x="5943600" y="2002420"/>
            <a:ext cx="3038354" cy="3518704"/>
          </a:xfrm>
          <a:prstGeom prst="rect">
            <a:avLst/>
          </a:prstGeom>
        </p:spPr>
        <p:txBody>
          <a:bodyPr vert="horz" lIns="91440" tIns="45720" rIns="91440" bIns="45720" rtlCol="0" anchor="t">
            <a:normAutofit fontScale="77500" lnSpcReduction="20000"/>
          </a:bodyPr>
          <a:lst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marL="18288" indent="0">
              <a:buFont typeface="Wingdings" pitchFamily="2" charset="2"/>
              <a:buNone/>
            </a:pPr>
            <a:endParaRPr lang="en-US" sz="3200" dirty="0">
              <a:solidFill>
                <a:srgbClr val="FFFF00"/>
              </a:solidFill>
              <a:effectLst/>
            </a:endParaRPr>
          </a:p>
          <a:p>
            <a:pPr marL="18288" indent="0">
              <a:buFont typeface="Wingdings" pitchFamily="2" charset="2"/>
              <a:buNone/>
            </a:pPr>
            <a:r>
              <a:rPr lang="en-US" sz="4000" dirty="0">
                <a:solidFill>
                  <a:schemeClr val="accent6">
                    <a:lumMod val="40000"/>
                    <a:lumOff val="60000"/>
                  </a:schemeClr>
                </a:solidFill>
                <a:effectLst/>
              </a:rPr>
              <a:t>DIALOGUE</a:t>
            </a:r>
          </a:p>
          <a:p>
            <a:pPr marL="18288" indent="0">
              <a:buFont typeface="Wingdings" pitchFamily="2" charset="2"/>
              <a:buNone/>
            </a:pPr>
            <a:endParaRPr lang="en-US" sz="4000" dirty="0">
              <a:solidFill>
                <a:srgbClr val="92D050"/>
              </a:solidFill>
              <a:effectLst/>
            </a:endParaRPr>
          </a:p>
          <a:p>
            <a:pPr marL="18288" indent="0">
              <a:buFont typeface="Wingdings" pitchFamily="2" charset="2"/>
              <a:buNone/>
            </a:pPr>
            <a:r>
              <a:rPr lang="en-US" sz="4000" dirty="0">
                <a:solidFill>
                  <a:srgbClr val="92D050"/>
                </a:solidFill>
                <a:effectLst/>
              </a:rPr>
              <a:t>INTEGRATION</a:t>
            </a:r>
          </a:p>
          <a:p>
            <a:pPr marL="18288" indent="0">
              <a:buFont typeface="Wingdings" pitchFamily="2" charset="2"/>
              <a:buNone/>
            </a:pPr>
            <a:endParaRPr lang="en-US" sz="4000" dirty="0">
              <a:solidFill>
                <a:srgbClr val="92D050"/>
              </a:solidFill>
              <a:effectLst/>
            </a:endParaRPr>
          </a:p>
          <a:p>
            <a:pPr marL="18288" indent="0">
              <a:buFont typeface="Wingdings" pitchFamily="2" charset="2"/>
              <a:buNone/>
            </a:pPr>
            <a:endParaRPr lang="en-US" sz="4000" dirty="0">
              <a:solidFill>
                <a:srgbClr val="FFC000"/>
              </a:solidFill>
              <a:effectLst/>
            </a:endParaRPr>
          </a:p>
          <a:p>
            <a:pPr marL="18288" indent="0">
              <a:buFont typeface="Wingdings" pitchFamily="2" charset="2"/>
              <a:buNone/>
            </a:pPr>
            <a:r>
              <a:rPr lang="en-US" sz="4000" dirty="0">
                <a:solidFill>
                  <a:srgbClr val="FFC000"/>
                </a:solidFill>
                <a:effectLst/>
              </a:rPr>
              <a:t>PUBLIC GOOD</a:t>
            </a:r>
            <a:endParaRPr lang="en-US" sz="4000" dirty="0">
              <a:solidFill>
                <a:srgbClr val="FFC000"/>
              </a:solidFill>
            </a:endParaRPr>
          </a:p>
        </p:txBody>
      </p:sp>
    </p:spTree>
    <p:extLst>
      <p:ext uri="{BB962C8B-B14F-4D97-AF65-F5344CB8AC3E}">
        <p14:creationId xmlns:p14="http://schemas.microsoft.com/office/powerpoint/2010/main" val="82291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532638" indent="-514350">
              <a:buFont typeface="+mj-lt"/>
              <a:buAutoNum type="alphaUcPeriod"/>
            </a:pPr>
            <a:r>
              <a:rPr lang="en-US" sz="3200" dirty="0"/>
              <a:t>DIALOGUE</a:t>
            </a:r>
          </a:p>
          <a:p>
            <a:pPr marL="532638" indent="-514350">
              <a:buFont typeface="+mj-lt"/>
              <a:buAutoNum type="alphaUcPeriod"/>
            </a:pPr>
            <a:r>
              <a:rPr lang="en-US" sz="3200" dirty="0"/>
              <a:t>INTEGRATION</a:t>
            </a:r>
            <a:r>
              <a:rPr lang="en-US" sz="3200" dirty="0">
                <a:solidFill>
                  <a:schemeClr val="bg2">
                    <a:lumMod val="20000"/>
                    <a:lumOff val="80000"/>
                  </a:schemeClr>
                </a:solidFill>
              </a:rPr>
              <a:t>NTEGRATION</a:t>
            </a:r>
          </a:p>
          <a:p>
            <a:pPr marL="532638" indent="-514350">
              <a:buFont typeface="+mj-lt"/>
              <a:buAutoNum type="alphaUcPeriod"/>
            </a:pPr>
            <a:r>
              <a:rPr lang="en-US" sz="3200" dirty="0"/>
              <a:t>DIVERSITY APPRECIATION</a:t>
            </a:r>
          </a:p>
          <a:p>
            <a:pPr marL="532638" indent="-514350">
              <a:buFont typeface="+mj-lt"/>
              <a:buAutoNum type="alphaUcPeriod"/>
            </a:pPr>
            <a:r>
              <a:rPr lang="en-US" sz="3200" dirty="0"/>
              <a:t>THEORY</a:t>
            </a:r>
            <a:r>
              <a:rPr lang="en-US" sz="3200" dirty="0">
                <a:solidFill>
                  <a:schemeClr val="bg2">
                    <a:lumMod val="20000"/>
                    <a:lumOff val="80000"/>
                  </a:schemeClr>
                </a:solidFill>
              </a:rPr>
              <a:t>HEORY</a:t>
            </a:r>
          </a:p>
          <a:p>
            <a:pPr marL="532638" indent="-514350">
              <a:buFont typeface="+mj-lt"/>
              <a:buAutoNum type="alphaUcPeriod"/>
            </a:pPr>
            <a:r>
              <a:rPr lang="en-US" sz="3200" dirty="0"/>
              <a:t>HUMANITARIANISM</a:t>
            </a:r>
          </a:p>
          <a:p>
            <a:pPr marL="532638" indent="-514350">
              <a:buFont typeface="+mj-lt"/>
              <a:buAutoNum type="alphaUcPeriod"/>
            </a:pPr>
            <a:r>
              <a:rPr lang="en-US" sz="3200" dirty="0"/>
              <a:t>EMPIRICISM</a:t>
            </a:r>
          </a:p>
        </p:txBody>
      </p:sp>
      <p:sp>
        <p:nvSpPr>
          <p:cNvPr id="3" name="Title 2"/>
          <p:cNvSpPr>
            <a:spLocks noGrp="1"/>
          </p:cNvSpPr>
          <p:nvPr>
            <p:ph type="title"/>
          </p:nvPr>
        </p:nvSpPr>
        <p:spPr/>
        <p:txBody>
          <a:bodyPr/>
          <a:lstStyle/>
          <a:p>
            <a:r>
              <a:rPr lang="en-US" sz="4000" b="1" dirty="0">
                <a:solidFill>
                  <a:srgbClr val="5F278A"/>
                </a:solidFill>
              </a:rPr>
              <a:t>Thematic Analysis</a:t>
            </a:r>
          </a:p>
        </p:txBody>
      </p:sp>
    </p:spTree>
    <p:extLst>
      <p:ext uri="{BB962C8B-B14F-4D97-AF65-F5344CB8AC3E}">
        <p14:creationId xmlns:p14="http://schemas.microsoft.com/office/powerpoint/2010/main" val="139605198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08710" y="1458931"/>
            <a:ext cx="7459980" cy="5208654"/>
          </a:xfrm>
        </p:spPr>
        <p:txBody>
          <a:bodyPr>
            <a:normAutofit/>
          </a:bodyPr>
          <a:lstStyle/>
          <a:p>
            <a:r>
              <a:rPr lang="en-US" sz="3600" dirty="0"/>
              <a:t>General Psychology vs. Unity</a:t>
            </a:r>
          </a:p>
          <a:p>
            <a:pPr lvl="1"/>
            <a:r>
              <a:rPr lang="en-US" sz="3000" dirty="0"/>
              <a:t>Same or different conceptualization within Division One?</a:t>
            </a:r>
          </a:p>
          <a:p>
            <a:pPr lvl="1"/>
            <a:r>
              <a:rPr lang="en-US" sz="3000" dirty="0"/>
              <a:t>Compared theme frequencies in passages with ‘Unity’ code versus those without</a:t>
            </a:r>
            <a:endParaRPr lang="en-US" sz="2800" dirty="0">
              <a:effectLst/>
            </a:endParaRPr>
          </a:p>
          <a:p>
            <a:pPr lvl="2"/>
            <a:r>
              <a:rPr lang="en-US" sz="2600" dirty="0">
                <a:effectLst/>
              </a:rPr>
              <a:t>χ</a:t>
            </a:r>
            <a:r>
              <a:rPr lang="en-US" sz="2600" baseline="30000" dirty="0">
                <a:effectLst/>
              </a:rPr>
              <a:t>2</a:t>
            </a:r>
            <a:r>
              <a:rPr lang="en-US" sz="2600" dirty="0">
                <a:effectLst/>
              </a:rPr>
              <a:t>(5, 243) = 6.56, </a:t>
            </a:r>
            <a:r>
              <a:rPr lang="en-US" sz="2600" b="1" i="1" dirty="0">
                <a:effectLst/>
              </a:rPr>
              <a:t>p </a:t>
            </a:r>
            <a:r>
              <a:rPr lang="en-US" sz="2600" b="1" dirty="0">
                <a:effectLst/>
              </a:rPr>
              <a:t>= .255</a:t>
            </a:r>
            <a:endParaRPr lang="en-US" sz="2800" b="1" u="sng" dirty="0"/>
          </a:p>
          <a:p>
            <a:pPr lvl="1"/>
            <a:r>
              <a:rPr lang="en-US" sz="2800" b="1" u="sng" dirty="0"/>
              <a:t>Essentially similar </a:t>
            </a:r>
            <a:r>
              <a:rPr lang="en-US" sz="2800" b="1" u="sng" dirty="0" err="1"/>
              <a:t>thematization</a:t>
            </a:r>
            <a:endParaRPr lang="en-US" sz="2800" b="1" u="sng" dirty="0"/>
          </a:p>
        </p:txBody>
      </p:sp>
      <p:sp>
        <p:nvSpPr>
          <p:cNvPr id="3" name="Title 2"/>
          <p:cNvSpPr>
            <a:spLocks noGrp="1"/>
          </p:cNvSpPr>
          <p:nvPr>
            <p:ph type="title"/>
          </p:nvPr>
        </p:nvSpPr>
        <p:spPr>
          <a:xfrm>
            <a:off x="526414" y="436349"/>
            <a:ext cx="8042276" cy="858195"/>
          </a:xfrm>
        </p:spPr>
        <p:txBody>
          <a:bodyPr/>
          <a:lstStyle/>
          <a:p>
            <a:r>
              <a:rPr lang="en-US" sz="4000" b="1" dirty="0">
                <a:solidFill>
                  <a:srgbClr val="5F278A"/>
                </a:solidFill>
              </a:rPr>
              <a:t>Comparative Theme Analysis</a:t>
            </a:r>
          </a:p>
        </p:txBody>
      </p:sp>
    </p:spTree>
    <p:extLst>
      <p:ext uri="{BB962C8B-B14F-4D97-AF65-F5344CB8AC3E}">
        <p14:creationId xmlns:p14="http://schemas.microsoft.com/office/powerpoint/2010/main" val="184111478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17220" y="76200"/>
            <a:ext cx="8298180" cy="914400"/>
          </a:xfrm>
        </p:spPr>
        <p:txBody>
          <a:bodyPr/>
          <a:lstStyle/>
          <a:p>
            <a:r>
              <a:rPr lang="en-US" sz="4000" b="1" dirty="0">
                <a:solidFill>
                  <a:srgbClr val="5F278A"/>
                </a:solidFill>
              </a:rPr>
              <a:t>Theme Frequencie</a:t>
            </a:r>
            <a:r>
              <a:rPr lang="en-US" sz="4000" b="1" dirty="0"/>
              <a:t>s</a:t>
            </a:r>
          </a:p>
        </p:txBody>
      </p:sp>
      <p:graphicFrame>
        <p:nvGraphicFramePr>
          <p:cNvPr id="6" name="Chart 5"/>
          <p:cNvGraphicFramePr>
            <a:graphicFrameLocks/>
          </p:cNvGraphicFramePr>
          <p:nvPr>
            <p:extLst>
              <p:ext uri="{D42A27DB-BD31-4B8C-83A1-F6EECF244321}">
                <p14:modId xmlns:p14="http://schemas.microsoft.com/office/powerpoint/2010/main" val="4245234205"/>
              </p:ext>
            </p:extLst>
          </p:nvPr>
        </p:nvGraphicFramePr>
        <p:xfrm>
          <a:off x="190500" y="1828800"/>
          <a:ext cx="8763000" cy="4953000"/>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2"/>
          <p:cNvSpPr txBox="1">
            <a:spLocks/>
          </p:cNvSpPr>
          <p:nvPr/>
        </p:nvSpPr>
        <p:spPr>
          <a:xfrm>
            <a:off x="190500" y="990600"/>
            <a:ext cx="8763000" cy="624548"/>
          </a:xfrm>
          <a:prstGeom prst="rect">
            <a:avLst/>
          </a:prstGeom>
        </p:spPr>
        <p:txBody>
          <a:bodyPr vert="horz" lIns="91440" tIns="45720" rIns="91440" bIns="45720" rtlCol="0" anchor="b">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dirty="0"/>
              <a:t>% of passages involving each theme</a:t>
            </a:r>
          </a:p>
        </p:txBody>
      </p:sp>
    </p:spTree>
    <p:extLst>
      <p:ext uri="{BB962C8B-B14F-4D97-AF65-F5344CB8AC3E}">
        <p14:creationId xmlns:p14="http://schemas.microsoft.com/office/powerpoint/2010/main" val="298653634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85420" y="1620769"/>
            <a:ext cx="7459980" cy="4190999"/>
          </a:xfrm>
        </p:spPr>
        <p:txBody>
          <a:bodyPr>
            <a:normAutofit/>
          </a:bodyPr>
          <a:lstStyle/>
          <a:p>
            <a:r>
              <a:rPr lang="en-US" sz="3600" dirty="0"/>
              <a:t>Division 1 vs. APA Candidates</a:t>
            </a:r>
          </a:p>
          <a:p>
            <a:pPr lvl="1"/>
            <a:r>
              <a:rPr lang="en-US" sz="3000" dirty="0"/>
              <a:t>Are discourses the same or different?</a:t>
            </a:r>
          </a:p>
          <a:p>
            <a:pPr lvl="1"/>
            <a:endParaRPr lang="en-US" sz="3000" dirty="0">
              <a:effectLst/>
            </a:endParaRPr>
          </a:p>
          <a:p>
            <a:pPr lvl="1"/>
            <a:r>
              <a:rPr lang="en-US" sz="3000" dirty="0">
                <a:effectLst/>
              </a:rPr>
              <a:t>Compared frequencies of themes</a:t>
            </a:r>
          </a:p>
          <a:p>
            <a:pPr lvl="2"/>
            <a:r>
              <a:rPr lang="en-US" sz="2800" dirty="0">
                <a:effectLst/>
              </a:rPr>
              <a:t>χ</a:t>
            </a:r>
            <a:r>
              <a:rPr lang="en-US" sz="2800" baseline="30000" dirty="0">
                <a:effectLst/>
              </a:rPr>
              <a:t>2</a:t>
            </a:r>
            <a:r>
              <a:rPr lang="en-US" sz="2800" dirty="0">
                <a:effectLst/>
              </a:rPr>
              <a:t>(5, 317) = 29.8, </a:t>
            </a:r>
            <a:r>
              <a:rPr lang="en-US" sz="2800" b="1" i="1" dirty="0">
                <a:effectLst/>
              </a:rPr>
              <a:t>p </a:t>
            </a:r>
            <a:r>
              <a:rPr lang="en-US" sz="2800" b="1" dirty="0">
                <a:effectLst/>
              </a:rPr>
              <a:t>&lt; .0001</a:t>
            </a:r>
            <a:endParaRPr lang="en-US" sz="3000" b="1" u="sng" dirty="0">
              <a:effectLst/>
            </a:endParaRPr>
          </a:p>
          <a:p>
            <a:pPr marL="349250" lvl="1" indent="0">
              <a:buNone/>
            </a:pPr>
            <a:r>
              <a:rPr lang="en-US" sz="3000" b="1" u="sng" dirty="0">
                <a:effectLst/>
              </a:rPr>
              <a:t>Significantly different discourses</a:t>
            </a:r>
          </a:p>
        </p:txBody>
      </p:sp>
      <p:sp>
        <p:nvSpPr>
          <p:cNvPr id="3" name="Title 2"/>
          <p:cNvSpPr>
            <a:spLocks noGrp="1"/>
          </p:cNvSpPr>
          <p:nvPr>
            <p:ph type="title"/>
          </p:nvPr>
        </p:nvSpPr>
        <p:spPr>
          <a:xfrm>
            <a:off x="549275" y="107576"/>
            <a:ext cx="8042276" cy="1012307"/>
          </a:xfrm>
        </p:spPr>
        <p:txBody>
          <a:bodyPr/>
          <a:lstStyle/>
          <a:p>
            <a:r>
              <a:rPr lang="en-US" sz="4000" b="1" dirty="0">
                <a:solidFill>
                  <a:srgbClr val="5F278A"/>
                </a:solidFill>
              </a:rPr>
              <a:t>Comparative Theme Analysis</a:t>
            </a:r>
          </a:p>
        </p:txBody>
      </p:sp>
    </p:spTree>
    <p:extLst>
      <p:ext uri="{BB962C8B-B14F-4D97-AF65-F5344CB8AC3E}">
        <p14:creationId xmlns:p14="http://schemas.microsoft.com/office/powerpoint/2010/main" val="1124472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a:xfrm>
            <a:off x="533400" y="4943475"/>
            <a:ext cx="8001000" cy="942975"/>
          </a:xfrm>
        </p:spPr>
        <p:txBody>
          <a:bodyPr/>
          <a:lstStyle/>
          <a:p>
            <a:r>
              <a:rPr lang="en-US" sz="2400" b="1" dirty="0">
                <a:solidFill>
                  <a:srgbClr val="5F278A"/>
                </a:solidFill>
                <a:latin typeface="Calibri" charset="0"/>
                <a:ea typeface="ＭＳ Ｐゴシック" charset="0"/>
                <a:cs typeface="ＭＳ Ｐゴシック" charset="0"/>
              </a:rPr>
              <a:t>Wilhelm Wundt </a:t>
            </a:r>
            <a:r>
              <a:rPr lang="en-US" sz="1500" dirty="0">
                <a:solidFill>
                  <a:srgbClr val="5F278A"/>
                </a:solidFill>
                <a:latin typeface="Calibri" charset="0"/>
                <a:ea typeface="ＭＳ Ｐゴシック" charset="0"/>
                <a:cs typeface="ＭＳ Ｐゴシック" charset="0"/>
              </a:rPr>
              <a:t>(1832-1920) </a:t>
            </a:r>
            <a:br>
              <a:rPr lang="en-US" sz="2100" dirty="0">
                <a:solidFill>
                  <a:srgbClr val="5F278A"/>
                </a:solidFill>
                <a:latin typeface="Calibri" charset="0"/>
                <a:ea typeface="ＭＳ Ｐゴシック" charset="0"/>
                <a:cs typeface="ＭＳ Ｐゴシック" charset="0"/>
              </a:rPr>
            </a:br>
            <a:r>
              <a:rPr lang="en-US" sz="2100" i="1" dirty="0" err="1">
                <a:solidFill>
                  <a:srgbClr val="5F278A"/>
                </a:solidFill>
                <a:latin typeface="Calibri" charset="0"/>
                <a:ea typeface="ＭＳ Ｐゴシック" charset="0"/>
                <a:cs typeface="ＭＳ Ｐゴシック" charset="0"/>
              </a:rPr>
              <a:t>Völkerpsychologie</a:t>
            </a:r>
            <a:r>
              <a:rPr lang="en-US" sz="2100" i="1" dirty="0">
                <a:solidFill>
                  <a:srgbClr val="5F278A"/>
                </a:solidFill>
                <a:latin typeface="Calibri" charset="0"/>
                <a:ea typeface="ＭＳ Ｐゴシック" charset="0"/>
                <a:cs typeface="ＭＳ Ｐゴシック" charset="0"/>
              </a:rPr>
              <a:t> </a:t>
            </a:r>
            <a:r>
              <a:rPr lang="en-US" sz="1500" dirty="0">
                <a:solidFill>
                  <a:srgbClr val="5F278A"/>
                </a:solidFill>
                <a:latin typeface="Calibri" charset="0"/>
                <a:ea typeface="ＭＳ Ｐゴシック" charset="0"/>
                <a:cs typeface="ＭＳ Ｐゴシック" charset="0"/>
              </a:rPr>
              <a:t>(10 volumes, 1900-1920)</a:t>
            </a:r>
          </a:p>
        </p:txBody>
      </p:sp>
      <p:pic>
        <p:nvPicPr>
          <p:cNvPr id="26626" name="Content Placeholder 3" descr="wundt.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856919" y="1085850"/>
            <a:ext cx="3215516" cy="3670415"/>
          </a:xfrm>
        </p:spPr>
      </p:pic>
    </p:spTree>
    <p:extLst>
      <p:ext uri="{BB962C8B-B14F-4D97-AF65-F5344CB8AC3E}">
        <p14:creationId xmlns:p14="http://schemas.microsoft.com/office/powerpoint/2010/main" val="167376921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7650" y="119658"/>
            <a:ext cx="8298180" cy="914400"/>
          </a:xfrm>
        </p:spPr>
        <p:txBody>
          <a:bodyPr/>
          <a:lstStyle/>
          <a:p>
            <a:r>
              <a:rPr lang="en-US" sz="4000" b="1" dirty="0">
                <a:solidFill>
                  <a:srgbClr val="5F278A"/>
                </a:solidFill>
              </a:rPr>
              <a:t>Thematic Links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54355"/>
            <a:ext cx="9144000" cy="3777258"/>
          </a:xfrm>
          <a:prstGeom prst="rect">
            <a:avLst/>
          </a:prstGeom>
        </p:spPr>
      </p:pic>
      <p:sp>
        <p:nvSpPr>
          <p:cNvPr id="6" name="Title 2"/>
          <p:cNvSpPr txBox="1">
            <a:spLocks/>
          </p:cNvSpPr>
          <p:nvPr/>
        </p:nvSpPr>
        <p:spPr>
          <a:xfrm>
            <a:off x="0" y="1000978"/>
            <a:ext cx="4324350" cy="914400"/>
          </a:xfrm>
          <a:prstGeom prst="rect">
            <a:avLst/>
          </a:prstGeom>
        </p:spPr>
        <p:txBody>
          <a:bodyPr vert="horz" lIns="91440" tIns="45720" rIns="91440" bIns="45720" rtlCol="0" anchor="b">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dirty="0"/>
              <a:t>Division One</a:t>
            </a:r>
          </a:p>
        </p:txBody>
      </p:sp>
      <p:sp>
        <p:nvSpPr>
          <p:cNvPr id="7" name="Title 2"/>
          <p:cNvSpPr txBox="1">
            <a:spLocks/>
          </p:cNvSpPr>
          <p:nvPr/>
        </p:nvSpPr>
        <p:spPr>
          <a:xfrm>
            <a:off x="4572000" y="1005363"/>
            <a:ext cx="4324350" cy="914400"/>
          </a:xfrm>
          <a:prstGeom prst="rect">
            <a:avLst/>
          </a:prstGeom>
        </p:spPr>
        <p:txBody>
          <a:bodyPr vert="horz" lIns="91440" tIns="45720" rIns="91440" bIns="45720" rtlCol="0" anchor="b">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dirty="0"/>
              <a:t>APA Candidates</a:t>
            </a:r>
          </a:p>
        </p:txBody>
      </p:sp>
    </p:spTree>
    <p:extLst>
      <p:ext uri="{BB962C8B-B14F-4D97-AF65-F5344CB8AC3E}">
        <p14:creationId xmlns:p14="http://schemas.microsoft.com/office/powerpoint/2010/main" val="127394199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471838" y="1143000"/>
            <a:ext cx="4239448" cy="543991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 name="Title 2"/>
          <p:cNvSpPr>
            <a:spLocks noGrp="1"/>
          </p:cNvSpPr>
          <p:nvPr>
            <p:ph type="title"/>
          </p:nvPr>
        </p:nvSpPr>
        <p:spPr>
          <a:xfrm>
            <a:off x="400050" y="76200"/>
            <a:ext cx="8298180" cy="914400"/>
          </a:xfrm>
        </p:spPr>
        <p:txBody>
          <a:bodyPr/>
          <a:lstStyle/>
          <a:p>
            <a:r>
              <a:rPr lang="en-US" sz="4000" b="1" dirty="0">
                <a:solidFill>
                  <a:srgbClr val="5F278A"/>
                </a:solidFill>
              </a:rPr>
              <a:t>Themes: Constitutive Links</a:t>
            </a:r>
          </a:p>
        </p:txBody>
      </p:sp>
      <p:sp>
        <p:nvSpPr>
          <p:cNvPr id="34" name="Rounded Rectangle 33"/>
          <p:cNvSpPr/>
          <p:nvPr/>
        </p:nvSpPr>
        <p:spPr>
          <a:xfrm>
            <a:off x="1192129" y="2425446"/>
            <a:ext cx="2840182" cy="73761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spc="300" dirty="0"/>
              <a:t>Integration</a:t>
            </a:r>
          </a:p>
        </p:txBody>
      </p:sp>
      <p:sp>
        <p:nvSpPr>
          <p:cNvPr id="41" name="Rounded Rectangle 40"/>
          <p:cNvSpPr/>
          <p:nvPr/>
        </p:nvSpPr>
        <p:spPr>
          <a:xfrm>
            <a:off x="1184632" y="1371600"/>
            <a:ext cx="2840182" cy="73761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spc="300" dirty="0"/>
              <a:t>Theory</a:t>
            </a:r>
          </a:p>
        </p:txBody>
      </p:sp>
      <p:sp>
        <p:nvSpPr>
          <p:cNvPr id="42" name="Rounded Rectangle 41"/>
          <p:cNvSpPr/>
          <p:nvPr/>
        </p:nvSpPr>
        <p:spPr>
          <a:xfrm>
            <a:off x="1184632" y="4533138"/>
            <a:ext cx="2840182" cy="73761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spc="300" dirty="0"/>
              <a:t>Diversity Appreciation</a:t>
            </a:r>
          </a:p>
        </p:txBody>
      </p:sp>
      <p:sp>
        <p:nvSpPr>
          <p:cNvPr id="43" name="Rounded Rectangle 42"/>
          <p:cNvSpPr/>
          <p:nvPr/>
        </p:nvSpPr>
        <p:spPr>
          <a:xfrm>
            <a:off x="1177135" y="3479292"/>
            <a:ext cx="2840182" cy="73761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spc="300" dirty="0"/>
              <a:t>Dialogue</a:t>
            </a:r>
          </a:p>
        </p:txBody>
      </p:sp>
      <p:sp>
        <p:nvSpPr>
          <p:cNvPr id="44" name="Rounded Rectangle 43"/>
          <p:cNvSpPr/>
          <p:nvPr/>
        </p:nvSpPr>
        <p:spPr>
          <a:xfrm>
            <a:off x="1184632" y="5586984"/>
            <a:ext cx="2840182" cy="73761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spc="300" dirty="0"/>
              <a:t>Humanitarianism</a:t>
            </a:r>
          </a:p>
        </p:txBody>
      </p:sp>
      <p:sp>
        <p:nvSpPr>
          <p:cNvPr id="48" name="TextBox 47"/>
          <p:cNvSpPr txBox="1"/>
          <p:nvPr/>
        </p:nvSpPr>
        <p:spPr>
          <a:xfrm>
            <a:off x="5288939" y="2209800"/>
            <a:ext cx="3169261" cy="2862322"/>
          </a:xfrm>
          <a:prstGeom prst="rect">
            <a:avLst/>
          </a:prstGeom>
          <a:noFill/>
        </p:spPr>
        <p:txBody>
          <a:bodyPr wrap="square" rtlCol="0">
            <a:spAutoFit/>
          </a:bodyPr>
          <a:lstStyle/>
          <a:p>
            <a:pPr algn="ctr"/>
            <a:r>
              <a:rPr lang="en-US" sz="3600" b="1" dirty="0"/>
              <a:t>Empiricism:</a:t>
            </a:r>
          </a:p>
          <a:p>
            <a:pPr algn="ctr"/>
            <a:endParaRPr lang="en-US" sz="3600" b="1" dirty="0"/>
          </a:p>
          <a:p>
            <a:pPr algn="ctr"/>
            <a:r>
              <a:rPr lang="en-US" sz="3600" b="1" dirty="0"/>
              <a:t>Unity as </a:t>
            </a:r>
          </a:p>
          <a:p>
            <a:pPr algn="ctr"/>
            <a:r>
              <a:rPr lang="en-US" sz="3600" b="1" dirty="0"/>
              <a:t>Homogeneity?</a:t>
            </a:r>
          </a:p>
        </p:txBody>
      </p:sp>
    </p:spTree>
    <p:extLst>
      <p:ext uri="{BB962C8B-B14F-4D97-AF65-F5344CB8AC3E}">
        <p14:creationId xmlns:p14="http://schemas.microsoft.com/office/powerpoint/2010/main" val="33079551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0050" y="76200"/>
            <a:ext cx="8298180" cy="914400"/>
          </a:xfrm>
        </p:spPr>
        <p:txBody>
          <a:bodyPr/>
          <a:lstStyle/>
          <a:p>
            <a:r>
              <a:rPr lang="en-US" sz="4000" b="1" dirty="0">
                <a:solidFill>
                  <a:srgbClr val="5F278A"/>
                </a:solidFill>
              </a:rPr>
              <a:t>Themes: Constitutive Links</a:t>
            </a:r>
          </a:p>
        </p:txBody>
      </p:sp>
      <p:sp>
        <p:nvSpPr>
          <p:cNvPr id="2" name="Rounded Rectangle 1"/>
          <p:cNvSpPr/>
          <p:nvPr/>
        </p:nvSpPr>
        <p:spPr>
          <a:xfrm>
            <a:off x="2240889" y="4648200"/>
            <a:ext cx="4876800" cy="609600"/>
          </a:xfrm>
          <a:prstGeom prst="roundRect">
            <a:avLst/>
          </a:prstGeom>
          <a:solidFill>
            <a:schemeClr val="tx2">
              <a:lumMod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spc="300" dirty="0"/>
              <a:t>Diversity Appreciation</a:t>
            </a:r>
          </a:p>
        </p:txBody>
      </p:sp>
      <p:sp>
        <p:nvSpPr>
          <p:cNvPr id="17" name="Rounded Rectangle 16"/>
          <p:cNvSpPr/>
          <p:nvPr/>
        </p:nvSpPr>
        <p:spPr>
          <a:xfrm>
            <a:off x="2583789" y="3505200"/>
            <a:ext cx="4191000" cy="609600"/>
          </a:xfrm>
          <a:prstGeom prst="roundRect">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spc="300" dirty="0"/>
              <a:t>Dialogue</a:t>
            </a:r>
          </a:p>
        </p:txBody>
      </p:sp>
      <p:sp>
        <p:nvSpPr>
          <p:cNvPr id="18" name="Rounded Rectangle 17"/>
          <p:cNvSpPr/>
          <p:nvPr/>
        </p:nvSpPr>
        <p:spPr>
          <a:xfrm>
            <a:off x="3117189" y="2362200"/>
            <a:ext cx="3124200" cy="609600"/>
          </a:xfrm>
          <a:prstGeom prst="round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spc="300" dirty="0"/>
              <a:t>Integration</a:t>
            </a:r>
          </a:p>
        </p:txBody>
      </p:sp>
      <p:sp>
        <p:nvSpPr>
          <p:cNvPr id="19" name="Rounded Rectangle 18"/>
          <p:cNvSpPr/>
          <p:nvPr/>
        </p:nvSpPr>
        <p:spPr>
          <a:xfrm>
            <a:off x="3536289" y="1219200"/>
            <a:ext cx="2286000" cy="60960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spc="300" dirty="0"/>
              <a:t>Theory</a:t>
            </a:r>
          </a:p>
        </p:txBody>
      </p:sp>
      <p:sp>
        <p:nvSpPr>
          <p:cNvPr id="6" name="Down Arrow 5"/>
          <p:cNvSpPr/>
          <p:nvPr/>
        </p:nvSpPr>
        <p:spPr>
          <a:xfrm rot="10800000">
            <a:off x="2559487" y="3962400"/>
            <a:ext cx="419100" cy="762000"/>
          </a:xfrm>
          <a:prstGeom prst="downArrow">
            <a:avLst/>
          </a:prstGeom>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1600200" y="4202668"/>
            <a:ext cx="1013162" cy="369332"/>
          </a:xfrm>
          <a:prstGeom prst="rect">
            <a:avLst/>
          </a:prstGeom>
          <a:noFill/>
        </p:spPr>
        <p:txBody>
          <a:bodyPr wrap="none" rtlCol="0">
            <a:spAutoFit/>
          </a:bodyPr>
          <a:lstStyle/>
          <a:p>
            <a:r>
              <a:rPr lang="en-US" b="1" dirty="0">
                <a:solidFill>
                  <a:srgbClr val="FFFF00"/>
                </a:solidFill>
              </a:rPr>
              <a:t>Founds</a:t>
            </a:r>
          </a:p>
        </p:txBody>
      </p:sp>
      <p:sp>
        <p:nvSpPr>
          <p:cNvPr id="21" name="Down Arrow 20"/>
          <p:cNvSpPr/>
          <p:nvPr/>
        </p:nvSpPr>
        <p:spPr>
          <a:xfrm rot="10800000">
            <a:off x="3115449" y="2819399"/>
            <a:ext cx="419100" cy="762000"/>
          </a:xfrm>
          <a:prstGeom prst="downArrow">
            <a:avLst/>
          </a:prstGeom>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2057400" y="3059667"/>
            <a:ext cx="1013162" cy="369332"/>
          </a:xfrm>
          <a:prstGeom prst="rect">
            <a:avLst/>
          </a:prstGeom>
          <a:noFill/>
        </p:spPr>
        <p:txBody>
          <a:bodyPr wrap="none" rtlCol="0">
            <a:spAutoFit/>
          </a:bodyPr>
          <a:lstStyle/>
          <a:p>
            <a:r>
              <a:rPr lang="en-US" b="1" dirty="0">
                <a:solidFill>
                  <a:srgbClr val="FFFF00"/>
                </a:solidFill>
              </a:rPr>
              <a:t>Founds</a:t>
            </a:r>
          </a:p>
        </p:txBody>
      </p:sp>
      <p:sp>
        <p:nvSpPr>
          <p:cNvPr id="23" name="Down Arrow 22"/>
          <p:cNvSpPr/>
          <p:nvPr/>
        </p:nvSpPr>
        <p:spPr>
          <a:xfrm rot="10800000">
            <a:off x="3528060" y="1676400"/>
            <a:ext cx="419100" cy="762000"/>
          </a:xfrm>
          <a:prstGeom prst="downArrow">
            <a:avLst/>
          </a:prstGeom>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2476798" y="1916668"/>
            <a:ext cx="1013162" cy="369332"/>
          </a:xfrm>
          <a:prstGeom prst="rect">
            <a:avLst/>
          </a:prstGeom>
          <a:noFill/>
        </p:spPr>
        <p:txBody>
          <a:bodyPr wrap="none" rtlCol="0">
            <a:spAutoFit/>
          </a:bodyPr>
          <a:lstStyle/>
          <a:p>
            <a:r>
              <a:rPr lang="en-US" b="1" dirty="0">
                <a:solidFill>
                  <a:srgbClr val="FFFF00"/>
                </a:solidFill>
              </a:rPr>
              <a:t>Founds</a:t>
            </a:r>
          </a:p>
        </p:txBody>
      </p:sp>
      <p:sp>
        <p:nvSpPr>
          <p:cNvPr id="25" name="Down Arrow 24"/>
          <p:cNvSpPr/>
          <p:nvPr/>
        </p:nvSpPr>
        <p:spPr>
          <a:xfrm>
            <a:off x="6381413" y="3962400"/>
            <a:ext cx="419100" cy="762000"/>
          </a:xfrm>
          <a:prstGeom prst="downArrow">
            <a:avLst/>
          </a:prstGeom>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6968153" y="4191000"/>
            <a:ext cx="1032847" cy="369332"/>
          </a:xfrm>
          <a:prstGeom prst="rect">
            <a:avLst/>
          </a:prstGeom>
          <a:noFill/>
        </p:spPr>
        <p:txBody>
          <a:bodyPr wrap="none" rtlCol="0">
            <a:spAutoFit/>
          </a:bodyPr>
          <a:lstStyle/>
          <a:p>
            <a:r>
              <a:rPr lang="en-US" b="1" dirty="0">
                <a:solidFill>
                  <a:srgbClr val="92D050"/>
                </a:solidFill>
              </a:rPr>
              <a:t>Informs</a:t>
            </a:r>
          </a:p>
        </p:txBody>
      </p:sp>
      <p:sp>
        <p:nvSpPr>
          <p:cNvPr id="28" name="Down Arrow 27"/>
          <p:cNvSpPr/>
          <p:nvPr/>
        </p:nvSpPr>
        <p:spPr>
          <a:xfrm>
            <a:off x="5848013" y="2819400"/>
            <a:ext cx="419100" cy="762000"/>
          </a:xfrm>
          <a:prstGeom prst="downArrow">
            <a:avLst/>
          </a:prstGeom>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6434753" y="3048000"/>
            <a:ext cx="1032847" cy="369332"/>
          </a:xfrm>
          <a:prstGeom prst="rect">
            <a:avLst/>
          </a:prstGeom>
          <a:noFill/>
        </p:spPr>
        <p:txBody>
          <a:bodyPr wrap="none" rtlCol="0">
            <a:spAutoFit/>
          </a:bodyPr>
          <a:lstStyle/>
          <a:p>
            <a:r>
              <a:rPr lang="en-US" b="1" dirty="0">
                <a:solidFill>
                  <a:srgbClr val="92D050"/>
                </a:solidFill>
              </a:rPr>
              <a:t>Informs</a:t>
            </a:r>
          </a:p>
        </p:txBody>
      </p:sp>
      <p:sp>
        <p:nvSpPr>
          <p:cNvPr id="30" name="Down Arrow 29"/>
          <p:cNvSpPr/>
          <p:nvPr/>
        </p:nvSpPr>
        <p:spPr>
          <a:xfrm>
            <a:off x="5390813" y="1676400"/>
            <a:ext cx="419100" cy="762000"/>
          </a:xfrm>
          <a:prstGeom prst="downArrow">
            <a:avLst/>
          </a:prstGeom>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6053753" y="1905000"/>
            <a:ext cx="1032847" cy="369332"/>
          </a:xfrm>
          <a:prstGeom prst="rect">
            <a:avLst/>
          </a:prstGeom>
          <a:noFill/>
        </p:spPr>
        <p:txBody>
          <a:bodyPr wrap="none" rtlCol="0">
            <a:spAutoFit/>
          </a:bodyPr>
          <a:lstStyle/>
          <a:p>
            <a:r>
              <a:rPr lang="en-US" b="1" dirty="0">
                <a:solidFill>
                  <a:srgbClr val="92D050"/>
                </a:solidFill>
              </a:rPr>
              <a:t>Informs</a:t>
            </a:r>
          </a:p>
        </p:txBody>
      </p:sp>
      <p:sp>
        <p:nvSpPr>
          <p:cNvPr id="36" name="Rounded Rectangle 35"/>
          <p:cNvSpPr/>
          <p:nvPr/>
        </p:nvSpPr>
        <p:spPr>
          <a:xfrm>
            <a:off x="1433779" y="5882640"/>
            <a:ext cx="6491021" cy="67056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spc="300" dirty="0"/>
              <a:t>Humanitarianism?</a:t>
            </a:r>
          </a:p>
        </p:txBody>
      </p:sp>
      <p:sp>
        <p:nvSpPr>
          <p:cNvPr id="37" name="Down Arrow 36"/>
          <p:cNvSpPr/>
          <p:nvPr/>
        </p:nvSpPr>
        <p:spPr>
          <a:xfrm rot="10800000">
            <a:off x="2171700" y="5181600"/>
            <a:ext cx="419100" cy="762000"/>
          </a:xfrm>
          <a:prstGeom prst="downArrow">
            <a:avLst/>
          </a:prstGeom>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p:cNvSpPr txBox="1"/>
          <p:nvPr/>
        </p:nvSpPr>
        <p:spPr>
          <a:xfrm>
            <a:off x="1196638" y="5421868"/>
            <a:ext cx="1013162" cy="369332"/>
          </a:xfrm>
          <a:prstGeom prst="rect">
            <a:avLst/>
          </a:prstGeom>
          <a:noFill/>
        </p:spPr>
        <p:txBody>
          <a:bodyPr wrap="none" rtlCol="0">
            <a:spAutoFit/>
          </a:bodyPr>
          <a:lstStyle/>
          <a:p>
            <a:r>
              <a:rPr lang="en-US" b="1" dirty="0">
                <a:solidFill>
                  <a:srgbClr val="FFFF00"/>
                </a:solidFill>
              </a:rPr>
              <a:t>Founds</a:t>
            </a:r>
          </a:p>
        </p:txBody>
      </p:sp>
      <p:sp>
        <p:nvSpPr>
          <p:cNvPr id="39" name="Down Arrow 38"/>
          <p:cNvSpPr/>
          <p:nvPr/>
        </p:nvSpPr>
        <p:spPr>
          <a:xfrm>
            <a:off x="6720166" y="5181600"/>
            <a:ext cx="419100" cy="762000"/>
          </a:xfrm>
          <a:prstGeom prst="downArrow">
            <a:avLst/>
          </a:prstGeom>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p:cNvSpPr txBox="1"/>
          <p:nvPr/>
        </p:nvSpPr>
        <p:spPr>
          <a:xfrm>
            <a:off x="7272953" y="5410200"/>
            <a:ext cx="1032847" cy="369332"/>
          </a:xfrm>
          <a:prstGeom prst="rect">
            <a:avLst/>
          </a:prstGeom>
          <a:noFill/>
        </p:spPr>
        <p:txBody>
          <a:bodyPr wrap="none" rtlCol="0">
            <a:spAutoFit/>
          </a:bodyPr>
          <a:lstStyle/>
          <a:p>
            <a:r>
              <a:rPr lang="en-US" b="1" dirty="0">
                <a:solidFill>
                  <a:srgbClr val="92D050"/>
                </a:solidFill>
              </a:rPr>
              <a:t>Informs</a:t>
            </a:r>
          </a:p>
        </p:txBody>
      </p:sp>
    </p:spTree>
    <p:extLst>
      <p:ext uri="{BB962C8B-B14F-4D97-AF65-F5344CB8AC3E}">
        <p14:creationId xmlns:p14="http://schemas.microsoft.com/office/powerpoint/2010/main" val="305204486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51641" y="1221828"/>
            <a:ext cx="8046589" cy="5071109"/>
          </a:xfrm>
        </p:spPr>
        <p:txBody>
          <a:bodyPr>
            <a:normAutofit/>
          </a:bodyPr>
          <a:lstStyle/>
          <a:p>
            <a:pPr marL="0" indent="0" algn="ctr">
              <a:buNone/>
            </a:pPr>
            <a:r>
              <a:rPr lang="en-US" sz="3600" dirty="0"/>
              <a:t>Values Pervade Science</a:t>
            </a:r>
          </a:p>
          <a:p>
            <a:pPr marL="532638" indent="-514350">
              <a:buFont typeface="+mj-lt"/>
              <a:buAutoNum type="alphaUcPeriod"/>
            </a:pPr>
            <a:r>
              <a:rPr lang="en-US" sz="3000" dirty="0"/>
              <a:t>Dialogue: 			Social</a:t>
            </a:r>
          </a:p>
          <a:p>
            <a:pPr marL="532638" indent="-514350">
              <a:buFont typeface="+mj-lt"/>
              <a:buAutoNum type="alphaUcPeriod"/>
            </a:pPr>
            <a:r>
              <a:rPr lang="en-US" sz="3000" dirty="0"/>
              <a:t>Integration: 			Epistemic</a:t>
            </a:r>
          </a:p>
          <a:p>
            <a:pPr marL="532638" indent="-514350">
              <a:buFont typeface="+mj-lt"/>
              <a:buAutoNum type="alphaUcPeriod"/>
            </a:pPr>
            <a:r>
              <a:rPr lang="en-US" sz="3000" dirty="0"/>
              <a:t>Diversity Appreciation:	Social</a:t>
            </a:r>
          </a:p>
          <a:p>
            <a:pPr marL="532638" indent="-514350">
              <a:buFont typeface="+mj-lt"/>
              <a:buAutoNum type="alphaUcPeriod"/>
            </a:pPr>
            <a:r>
              <a:rPr lang="en-US" sz="3000" dirty="0"/>
              <a:t>Theory: 			Epistemic</a:t>
            </a:r>
          </a:p>
          <a:p>
            <a:pPr marL="532638" indent="-514350">
              <a:buFont typeface="+mj-lt"/>
              <a:buAutoNum type="alphaUcPeriod"/>
            </a:pPr>
            <a:r>
              <a:rPr lang="en-US" sz="3000" dirty="0"/>
              <a:t>Humanitarianism:	Social</a:t>
            </a:r>
          </a:p>
          <a:p>
            <a:pPr marL="532638" indent="-514350">
              <a:buFont typeface="+mj-lt"/>
              <a:buAutoNum type="alphaUcPeriod"/>
            </a:pPr>
            <a:r>
              <a:rPr lang="en-US" sz="3000" dirty="0"/>
              <a:t>Dialogue: 			Epistemic</a:t>
            </a:r>
          </a:p>
          <a:p>
            <a:endParaRPr lang="en-US" sz="4400" dirty="0"/>
          </a:p>
        </p:txBody>
      </p:sp>
      <p:sp>
        <p:nvSpPr>
          <p:cNvPr id="3" name="Title 2"/>
          <p:cNvSpPr>
            <a:spLocks noGrp="1"/>
          </p:cNvSpPr>
          <p:nvPr>
            <p:ph type="title"/>
          </p:nvPr>
        </p:nvSpPr>
        <p:spPr>
          <a:xfrm>
            <a:off x="400050" y="152400"/>
            <a:ext cx="8298180" cy="914400"/>
          </a:xfrm>
        </p:spPr>
        <p:txBody>
          <a:bodyPr/>
          <a:lstStyle/>
          <a:p>
            <a:r>
              <a:rPr lang="en-US" sz="4000" b="1" dirty="0">
                <a:solidFill>
                  <a:srgbClr val="5F278A"/>
                </a:solidFill>
              </a:rPr>
              <a:t>Science &amp; Human Values</a:t>
            </a:r>
          </a:p>
        </p:txBody>
      </p:sp>
    </p:spTree>
    <p:extLst>
      <p:ext uri="{BB962C8B-B14F-4D97-AF65-F5344CB8AC3E}">
        <p14:creationId xmlns:p14="http://schemas.microsoft.com/office/powerpoint/2010/main" val="226449992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748003"/>
          </a:xfrm>
        </p:spPr>
        <p:txBody>
          <a:bodyPr/>
          <a:lstStyle/>
          <a:p>
            <a:r>
              <a:rPr lang="en-US" sz="4000" b="1" dirty="0">
                <a:solidFill>
                  <a:srgbClr val="5F278A"/>
                </a:solidFill>
              </a:rPr>
              <a:t>Summary and Conclusions</a:t>
            </a:r>
          </a:p>
        </p:txBody>
      </p:sp>
      <p:sp>
        <p:nvSpPr>
          <p:cNvPr id="3" name="Content Placeholder 2"/>
          <p:cNvSpPr>
            <a:spLocks noGrp="1"/>
          </p:cNvSpPr>
          <p:nvPr>
            <p:ph idx="1"/>
          </p:nvPr>
        </p:nvSpPr>
        <p:spPr>
          <a:xfrm>
            <a:off x="173789" y="962526"/>
            <a:ext cx="8863264" cy="5895474"/>
          </a:xfrm>
        </p:spPr>
        <p:txBody>
          <a:bodyPr>
            <a:normAutofit fontScale="92500"/>
          </a:bodyPr>
          <a:lstStyle/>
          <a:p>
            <a:r>
              <a:rPr lang="en-US" dirty="0"/>
              <a:t>Mixed methods research is on the rise and becoming a new scientific standard in psychology</a:t>
            </a:r>
          </a:p>
          <a:p>
            <a:r>
              <a:rPr lang="en-US" dirty="0"/>
              <a:t>Quantitative and qualitative goals and questions are different, involve distinct perspectives and methods</a:t>
            </a:r>
          </a:p>
          <a:p>
            <a:r>
              <a:rPr lang="en-US" dirty="0"/>
              <a:t>Quantitative knowledge is dependent on qualitative, not vice versa</a:t>
            </a:r>
          </a:p>
          <a:p>
            <a:r>
              <a:rPr lang="en-US" dirty="0"/>
              <a:t>Quantitative methods have been extensively developed and dominated psychology’s view of science</a:t>
            </a:r>
          </a:p>
          <a:p>
            <a:r>
              <a:rPr lang="en-US" dirty="0"/>
              <a:t>Historically qualitative methods have been used informally, but formal methods and methodologies are becoming available</a:t>
            </a:r>
          </a:p>
          <a:p>
            <a:r>
              <a:rPr lang="en-US" dirty="0"/>
              <a:t>Qualitative goals, questions and methods can now </a:t>
            </a:r>
            <a:r>
              <a:rPr lang="en-US"/>
              <a:t>be formally </a:t>
            </a:r>
            <a:r>
              <a:rPr lang="en-US" dirty="0"/>
              <a:t>integrated with quantitative research: Infinite possibilities </a:t>
            </a:r>
          </a:p>
        </p:txBody>
      </p:sp>
    </p:spTree>
    <p:extLst>
      <p:ext uri="{BB962C8B-B14F-4D97-AF65-F5344CB8AC3E}">
        <p14:creationId xmlns:p14="http://schemas.microsoft.com/office/powerpoint/2010/main" val="290042089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Content Placeholder 3" descr="Indigenous right to self determination.jpg">
            <a:extLst>
              <a:ext uri="{FF2B5EF4-FFF2-40B4-BE49-F238E27FC236}">
                <a16:creationId xmlns:a16="http://schemas.microsoft.com/office/drawing/2014/main" id="{C1169311-CA5F-7040-98DB-CA412D74107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840520" y="1372257"/>
            <a:ext cx="3462959" cy="3464414"/>
          </a:xfrm>
        </p:spPr>
      </p:pic>
      <p:sp>
        <p:nvSpPr>
          <p:cNvPr id="51202" name="Slide Number Placeholder 1">
            <a:extLst>
              <a:ext uri="{FF2B5EF4-FFF2-40B4-BE49-F238E27FC236}">
                <a16:creationId xmlns:a16="http://schemas.microsoft.com/office/drawing/2014/main" id="{AD86362E-27D7-1B4A-A638-4337D8DEEBF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BD1FE3C5-BA94-F74C-963C-3818ABEE5C22}" type="slidenum">
              <a:rPr lang="en-US" altLang="en-US" sz="1200" smtClean="0">
                <a:solidFill>
                  <a:srgbClr val="898989"/>
                </a:solidFill>
              </a:rPr>
              <a:pPr>
                <a:spcBef>
                  <a:spcPct val="0"/>
                </a:spcBef>
                <a:buFontTx/>
                <a:buNone/>
              </a:pPr>
              <a:t>95</a:t>
            </a:fld>
            <a:endParaRPr lang="en-US" altLang="en-US" sz="1200">
              <a:solidFill>
                <a:srgbClr val="898989"/>
              </a:solidFill>
            </a:endParaRPr>
          </a:p>
        </p:txBody>
      </p:sp>
      <p:pic>
        <p:nvPicPr>
          <p:cNvPr id="51203" name="Content Placeholder 3" descr="Indigenous Psyhology Conference.jpg">
            <a:extLst>
              <a:ext uri="{FF2B5EF4-FFF2-40B4-BE49-F238E27FC236}">
                <a16:creationId xmlns:a16="http://schemas.microsoft.com/office/drawing/2014/main" id="{CCB533E9-A2F8-2B41-8E70-4487579027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951686"/>
            <a:ext cx="9145588"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30097B7-E395-4447-93B7-BE38D2404427}"/>
              </a:ext>
            </a:extLst>
          </p:cNvPr>
          <p:cNvSpPr txBox="1"/>
          <p:nvPr/>
        </p:nvSpPr>
        <p:spPr>
          <a:xfrm>
            <a:off x="199697" y="217207"/>
            <a:ext cx="8688809" cy="1077218"/>
          </a:xfrm>
          <a:prstGeom prst="rect">
            <a:avLst/>
          </a:prstGeom>
          <a:noFill/>
        </p:spPr>
        <p:txBody>
          <a:bodyPr wrap="square" rtlCol="0">
            <a:spAutoFit/>
          </a:bodyPr>
          <a:lstStyle/>
          <a:p>
            <a:pPr algn="ctr"/>
            <a:r>
              <a:rPr lang="en-US" sz="4000" b="1" dirty="0">
                <a:solidFill>
                  <a:srgbClr val="5F278A"/>
                </a:solidFill>
              </a:rPr>
              <a:t>Indigenous </a:t>
            </a:r>
            <a:r>
              <a:rPr lang="en-US" sz="4000" b="1">
                <a:solidFill>
                  <a:srgbClr val="5F278A"/>
                </a:solidFill>
              </a:rPr>
              <a:t>Psychological Methods</a:t>
            </a:r>
            <a:endParaRPr lang="en-US" sz="4000" b="1" dirty="0">
              <a:solidFill>
                <a:srgbClr val="5F278A"/>
              </a:solidFill>
            </a:endParaRPr>
          </a:p>
          <a:p>
            <a:pPr algn="ctr"/>
            <a:r>
              <a:rPr lang="en-US" sz="2400" b="1" dirty="0">
                <a:solidFill>
                  <a:srgbClr val="5F278A"/>
                </a:solidFill>
              </a:rPr>
              <a:t>Non-Western Rationalities, observations, practices</a:t>
            </a:r>
          </a:p>
        </p:txBody>
      </p:sp>
    </p:spTree>
    <p:extLst>
      <p:ext uri="{BB962C8B-B14F-4D97-AF65-F5344CB8AC3E}">
        <p14:creationId xmlns:p14="http://schemas.microsoft.com/office/powerpoint/2010/main" val="406873485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66704"/>
          </a:xfrm>
        </p:spPr>
        <p:txBody>
          <a:bodyPr>
            <a:normAutofit/>
          </a:bodyPr>
          <a:lstStyle/>
          <a:p>
            <a:r>
              <a:rPr lang="en-US" sz="4000" b="1" dirty="0">
                <a:solidFill>
                  <a:srgbClr val="5F278A"/>
                </a:solidFill>
              </a:rPr>
              <a:t>Linda Tuhiwai Smith </a:t>
            </a:r>
            <a:br>
              <a:rPr lang="en-US" dirty="0"/>
            </a:br>
            <a:r>
              <a:rPr lang="en-US" sz="2200" i="1" dirty="0">
                <a:solidFill>
                  <a:srgbClr val="5F278A"/>
                </a:solidFill>
              </a:rPr>
              <a:t>Decolonizing Methodologies: Research &amp; Indigenous Peoples</a:t>
            </a:r>
          </a:p>
        </p:txBody>
      </p:sp>
      <p:pic>
        <p:nvPicPr>
          <p:cNvPr id="4" name="Content Placeholder 3" descr="62556_105274329536049_100001604467322_43935_8152044_n12.jpg"/>
          <p:cNvPicPr>
            <a:picLocks noGrp="1" noChangeAspect="1"/>
          </p:cNvPicPr>
          <p:nvPr>
            <p:ph idx="1"/>
          </p:nvPr>
        </p:nvPicPr>
        <p:blipFill>
          <a:blip r:embed="rId2">
            <a:extLst>
              <a:ext uri="{28A0092B-C50C-407E-A947-70E740481C1C}">
                <a14:useLocalDpi xmlns:a14="http://schemas.microsoft.com/office/drawing/2010/main" val="0"/>
              </a:ext>
            </a:extLst>
          </a:blip>
          <a:srcRect l="-35157" r="-35157"/>
          <a:stretch>
            <a:fillRect/>
          </a:stretch>
        </p:blipFill>
        <p:spPr>
          <a:xfrm>
            <a:off x="-1052052" y="1828661"/>
            <a:ext cx="6867046" cy="3776610"/>
          </a:xfrm>
        </p:spPr>
      </p:pic>
      <p:sp>
        <p:nvSpPr>
          <p:cNvPr id="5" name="Content Placeholder 2">
            <a:extLst>
              <a:ext uri="{FF2B5EF4-FFF2-40B4-BE49-F238E27FC236}">
                <a16:creationId xmlns:a16="http://schemas.microsoft.com/office/drawing/2014/main" id="{EC924A25-74B4-884D-A70A-7EE5110FED54}"/>
              </a:ext>
            </a:extLst>
          </p:cNvPr>
          <p:cNvSpPr txBox="1">
            <a:spLocks/>
          </p:cNvSpPr>
          <p:nvPr/>
        </p:nvSpPr>
        <p:spPr>
          <a:xfrm>
            <a:off x="4493343" y="1808113"/>
            <a:ext cx="4286864" cy="4317383"/>
          </a:xfrm>
          <a:prstGeom prst="rect">
            <a:avLst/>
          </a:prstGeom>
        </p:spPr>
        <p:txBody>
          <a:bodyPr vert="horz" lIns="91440" tIns="45720" rIns="91440" bIns="45720" rtlCol="0">
            <a:normAutofit fontScale="92500" lnSpcReduction="2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gn="ctr">
              <a:spcBef>
                <a:spcPts val="0"/>
              </a:spcBef>
              <a:buFont typeface="Wingdings 2" pitchFamily="18" charset="2"/>
              <a:buNone/>
            </a:pPr>
            <a:r>
              <a:rPr lang="en-US" sz="3600" dirty="0"/>
              <a:t>“The word itself, </a:t>
            </a:r>
          </a:p>
          <a:p>
            <a:pPr marL="0" indent="0" algn="ctr">
              <a:spcBef>
                <a:spcPts val="0"/>
              </a:spcBef>
              <a:buFont typeface="Wingdings 2" pitchFamily="18" charset="2"/>
              <a:buNone/>
            </a:pPr>
            <a:r>
              <a:rPr lang="en-US" sz="3600" dirty="0">
                <a:solidFill>
                  <a:srgbClr val="0000FF"/>
                </a:solidFill>
              </a:rPr>
              <a:t>‘</a:t>
            </a:r>
            <a:r>
              <a:rPr lang="en-US" sz="3600" b="1" dirty="0">
                <a:solidFill>
                  <a:srgbClr val="0000FF"/>
                </a:solidFill>
              </a:rPr>
              <a:t>research</a:t>
            </a:r>
            <a:r>
              <a:rPr lang="en-US" sz="3600" dirty="0">
                <a:solidFill>
                  <a:srgbClr val="0000FF"/>
                </a:solidFill>
              </a:rPr>
              <a:t>,’ </a:t>
            </a:r>
          </a:p>
          <a:p>
            <a:pPr marL="0" indent="0" algn="ctr">
              <a:spcBef>
                <a:spcPts val="0"/>
              </a:spcBef>
              <a:buFont typeface="Wingdings 2" pitchFamily="18" charset="2"/>
              <a:buNone/>
            </a:pPr>
            <a:r>
              <a:rPr lang="en-US" sz="3600" dirty="0"/>
              <a:t>is probably one </a:t>
            </a:r>
          </a:p>
          <a:p>
            <a:pPr marL="0" indent="0" algn="ctr">
              <a:spcBef>
                <a:spcPts val="0"/>
              </a:spcBef>
              <a:buFont typeface="Wingdings 2" pitchFamily="18" charset="2"/>
              <a:buNone/>
            </a:pPr>
            <a:r>
              <a:rPr lang="en-US" sz="3600" dirty="0"/>
              <a:t>of</a:t>
            </a:r>
            <a:r>
              <a:rPr lang="en-US" sz="3600" dirty="0">
                <a:solidFill>
                  <a:srgbClr val="0000FF"/>
                </a:solidFill>
              </a:rPr>
              <a:t> </a:t>
            </a:r>
            <a:r>
              <a:rPr lang="en-US" sz="3600" b="1" dirty="0">
                <a:solidFill>
                  <a:srgbClr val="0000FF"/>
                </a:solidFill>
              </a:rPr>
              <a:t>the dirtiest words</a:t>
            </a:r>
          </a:p>
          <a:p>
            <a:pPr marL="0" indent="0" algn="ctr">
              <a:spcBef>
                <a:spcPts val="0"/>
              </a:spcBef>
              <a:buFont typeface="Wingdings 2" pitchFamily="18" charset="2"/>
              <a:buNone/>
            </a:pPr>
            <a:r>
              <a:rPr lang="en-US" sz="3600" dirty="0">
                <a:solidFill>
                  <a:srgbClr val="0000FF"/>
                </a:solidFill>
              </a:rPr>
              <a:t> </a:t>
            </a:r>
            <a:r>
              <a:rPr lang="en-US" sz="3600" b="1" dirty="0">
                <a:solidFill>
                  <a:srgbClr val="0000FF"/>
                </a:solidFill>
              </a:rPr>
              <a:t>in the indigenous world’s vocabulary</a:t>
            </a:r>
            <a:r>
              <a:rPr lang="en-US" sz="3600" dirty="0"/>
              <a:t>.”</a:t>
            </a:r>
            <a:r>
              <a:rPr lang="en-US" sz="4000" dirty="0"/>
              <a:t> </a:t>
            </a:r>
            <a:endParaRPr lang="en-US" dirty="0"/>
          </a:p>
          <a:p>
            <a:pPr marL="0" indent="0" algn="ctr">
              <a:buFont typeface="Wingdings 2" pitchFamily="18" charset="2"/>
              <a:buNone/>
            </a:pPr>
            <a:r>
              <a:rPr lang="en-US" dirty="0"/>
              <a:t>(</a:t>
            </a:r>
            <a:r>
              <a:rPr lang="en-US" dirty="0">
                <a:solidFill>
                  <a:srgbClr val="FF0000"/>
                </a:solidFill>
              </a:rPr>
              <a:t>Smith</a:t>
            </a:r>
            <a:r>
              <a:rPr lang="en-US" dirty="0"/>
              <a:t>, L.T. (2012). </a:t>
            </a:r>
            <a:r>
              <a:rPr lang="en-US" i="1" dirty="0"/>
              <a:t>Decolonizing Methodologies: Research and Indigenous Peoples</a:t>
            </a:r>
            <a:r>
              <a:rPr lang="en-US" dirty="0"/>
              <a:t>, second edition.  London: Zed Books.)</a:t>
            </a:r>
          </a:p>
          <a:p>
            <a:pPr marL="0" indent="0" algn="ctr">
              <a:buFont typeface="Wingdings 2" pitchFamily="18" charset="2"/>
              <a:buNone/>
            </a:pPr>
            <a:endParaRPr lang="en-US" dirty="0"/>
          </a:p>
        </p:txBody>
      </p:sp>
    </p:spTree>
    <p:extLst>
      <p:ext uri="{BB962C8B-B14F-4D97-AF65-F5344CB8AC3E}">
        <p14:creationId xmlns:p14="http://schemas.microsoft.com/office/powerpoint/2010/main" val="88494497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24" y="54505"/>
            <a:ext cx="9071676" cy="1143000"/>
          </a:xfrm>
        </p:spPr>
        <p:txBody>
          <a:bodyPr>
            <a:normAutofit fontScale="90000"/>
          </a:bodyPr>
          <a:lstStyle/>
          <a:p>
            <a:r>
              <a:rPr lang="en-US" sz="4400" b="1" dirty="0">
                <a:solidFill>
                  <a:srgbClr val="5F278A"/>
                </a:solidFill>
              </a:rPr>
              <a:t>Virgilio Enriquez </a:t>
            </a:r>
            <a:r>
              <a:rPr lang="en-US" sz="3600" dirty="0">
                <a:solidFill>
                  <a:srgbClr val="5F278A"/>
                </a:solidFill>
              </a:rPr>
              <a:t>(1942-1994)</a:t>
            </a:r>
            <a:br>
              <a:rPr lang="en-US" dirty="0">
                <a:solidFill>
                  <a:srgbClr val="5F278A"/>
                </a:solidFill>
              </a:rPr>
            </a:br>
            <a:r>
              <a:rPr lang="en-US" sz="3600" dirty="0">
                <a:solidFill>
                  <a:srgbClr val="5F278A"/>
                </a:solidFill>
              </a:rPr>
              <a:t>Sikolohiyang Pilipino (Filipino psychology) </a:t>
            </a:r>
          </a:p>
        </p:txBody>
      </p:sp>
      <p:pic>
        <p:nvPicPr>
          <p:cNvPr id="4" name="Content Placeholder 3" descr="Doc-E.png"/>
          <p:cNvPicPr>
            <a:picLocks noGrp="1" noChangeAspect="1"/>
          </p:cNvPicPr>
          <p:nvPr>
            <p:ph idx="1"/>
          </p:nvPr>
        </p:nvPicPr>
        <p:blipFill>
          <a:blip r:embed="rId2">
            <a:extLst>
              <a:ext uri="{28A0092B-C50C-407E-A947-70E740481C1C}">
                <a14:useLocalDpi xmlns:a14="http://schemas.microsoft.com/office/drawing/2010/main" val="0"/>
              </a:ext>
            </a:extLst>
          </a:blip>
          <a:srcRect l="-67130" r="-67130"/>
          <a:stretch>
            <a:fillRect/>
          </a:stretch>
        </p:blipFill>
        <p:spPr>
          <a:xfrm>
            <a:off x="72324" y="1388534"/>
            <a:ext cx="9071676" cy="4989072"/>
          </a:xfrm>
        </p:spPr>
      </p:pic>
    </p:spTree>
    <p:extLst>
      <p:ext uri="{BB962C8B-B14F-4D97-AF65-F5344CB8AC3E}">
        <p14:creationId xmlns:p14="http://schemas.microsoft.com/office/powerpoint/2010/main" val="368914897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5468"/>
            <a:ext cx="8229600" cy="846666"/>
          </a:xfrm>
        </p:spPr>
        <p:txBody>
          <a:bodyPr>
            <a:normAutofit/>
          </a:bodyPr>
          <a:lstStyle/>
          <a:p>
            <a:r>
              <a:rPr lang="en-US" dirty="0" err="1"/>
              <a:t>Rogalia</a:t>
            </a:r>
            <a:r>
              <a:rPr lang="en-US" dirty="0"/>
              <a:t> Pe-Pua</a:t>
            </a:r>
          </a:p>
        </p:txBody>
      </p:sp>
      <p:pic>
        <p:nvPicPr>
          <p:cNvPr id="4" name="Content Placeholder 3" descr="pe-pua.jpg"/>
          <p:cNvPicPr>
            <a:picLocks noGrp="1" noChangeAspect="1"/>
          </p:cNvPicPr>
          <p:nvPr>
            <p:ph idx="1"/>
          </p:nvPr>
        </p:nvPicPr>
        <p:blipFill>
          <a:blip r:embed="rId2">
            <a:extLst>
              <a:ext uri="{28A0092B-C50C-407E-A947-70E740481C1C}">
                <a14:useLocalDpi xmlns:a14="http://schemas.microsoft.com/office/drawing/2010/main" val="0"/>
              </a:ext>
            </a:extLst>
          </a:blip>
          <a:srcRect l="-18187" r="-18187"/>
          <a:stretch>
            <a:fillRect/>
          </a:stretch>
        </p:blipFill>
        <p:spPr>
          <a:xfrm>
            <a:off x="118533" y="1413946"/>
            <a:ext cx="9036852" cy="4969921"/>
          </a:xfrm>
        </p:spPr>
      </p:pic>
    </p:spTree>
    <p:extLst>
      <p:ext uri="{BB962C8B-B14F-4D97-AF65-F5344CB8AC3E}">
        <p14:creationId xmlns:p14="http://schemas.microsoft.com/office/powerpoint/2010/main" val="18960618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 y="465138"/>
            <a:ext cx="9144000" cy="881062"/>
          </a:xfrm>
        </p:spPr>
        <p:txBody>
          <a:bodyPr>
            <a:noAutofit/>
          </a:bodyPr>
          <a:lstStyle/>
          <a:p>
            <a:r>
              <a:rPr lang="en-US" sz="4000" b="1" dirty="0">
                <a:solidFill>
                  <a:srgbClr val="5F278A"/>
                </a:solidFill>
              </a:rPr>
              <a:t>Sikolohiyang Pilipino </a:t>
            </a:r>
            <a:br>
              <a:rPr lang="en-US" sz="4000" b="1" dirty="0">
                <a:solidFill>
                  <a:srgbClr val="5F278A"/>
                </a:solidFill>
              </a:rPr>
            </a:br>
            <a:r>
              <a:rPr lang="en-US" sz="2000" dirty="0">
                <a:solidFill>
                  <a:srgbClr val="5F278A"/>
                </a:solidFill>
              </a:rPr>
              <a:t>(Filipino psychology) </a:t>
            </a:r>
          </a:p>
        </p:txBody>
      </p:sp>
      <p:sp>
        <p:nvSpPr>
          <p:cNvPr id="3" name="Content Placeholder 2"/>
          <p:cNvSpPr>
            <a:spLocks noGrp="1"/>
          </p:cNvSpPr>
          <p:nvPr>
            <p:ph idx="1"/>
          </p:nvPr>
        </p:nvSpPr>
        <p:spPr>
          <a:xfrm>
            <a:off x="177800" y="1346200"/>
            <a:ext cx="8775700" cy="5359400"/>
          </a:xfrm>
        </p:spPr>
        <p:txBody>
          <a:bodyPr>
            <a:normAutofit fontScale="92500" lnSpcReduction="20000"/>
          </a:bodyPr>
          <a:lstStyle/>
          <a:p>
            <a:r>
              <a:rPr lang="en-US" dirty="0"/>
              <a:t>Virgilio Enriquez: </a:t>
            </a:r>
            <a:r>
              <a:rPr lang="en-US" b="1" i="1" dirty="0">
                <a:solidFill>
                  <a:srgbClr val="0000FF"/>
                </a:solidFill>
              </a:rPr>
              <a:t>Kapwa</a:t>
            </a:r>
            <a:r>
              <a:rPr lang="en-US" dirty="0"/>
              <a:t> (</a:t>
            </a:r>
            <a:r>
              <a:rPr lang="en-US" dirty="0">
                <a:solidFill>
                  <a:srgbClr val="0000FF"/>
                </a:solidFill>
              </a:rPr>
              <a:t>shared identity</a:t>
            </a:r>
            <a:r>
              <a:rPr lang="en-US" dirty="0"/>
              <a:t>, self-other unity) </a:t>
            </a:r>
          </a:p>
          <a:p>
            <a:r>
              <a:rPr lang="en-US" b="1" i="1" dirty="0">
                <a:solidFill>
                  <a:srgbClr val="0000FF"/>
                </a:solidFill>
              </a:rPr>
              <a:t>Pakapa-kapa</a:t>
            </a:r>
            <a:r>
              <a:rPr lang="en-US" dirty="0"/>
              <a:t>--A </a:t>
            </a:r>
            <a:r>
              <a:rPr lang="en-US" dirty="0">
                <a:solidFill>
                  <a:srgbClr val="0000FF"/>
                </a:solidFill>
              </a:rPr>
              <a:t>suppositionless</a:t>
            </a:r>
            <a:r>
              <a:rPr lang="en-US" dirty="0"/>
              <a:t> approach in social scientific investigations: search for </a:t>
            </a:r>
            <a:r>
              <a:rPr lang="en-US" i="1" dirty="0"/>
              <a:t>meaning</a:t>
            </a:r>
            <a:r>
              <a:rPr lang="en-US" dirty="0">
                <a:effectLst/>
              </a:rPr>
              <a:t> </a:t>
            </a:r>
            <a:r>
              <a:rPr lang="en-US" sz="2000" dirty="0"/>
              <a:t>(</a:t>
            </a:r>
            <a:r>
              <a:rPr lang="en-US" sz="2000" dirty="0">
                <a:solidFill>
                  <a:srgbClr val="FF0000"/>
                </a:solidFill>
              </a:rPr>
              <a:t>Santiago</a:t>
            </a:r>
            <a:r>
              <a:rPr lang="en-US" sz="2000" dirty="0"/>
              <a:t>, 1977; </a:t>
            </a:r>
            <a:r>
              <a:rPr lang="en-US" sz="2000" dirty="0">
                <a:solidFill>
                  <a:srgbClr val="FF0000"/>
                </a:solidFill>
              </a:rPr>
              <a:t>Torres</a:t>
            </a:r>
            <a:r>
              <a:rPr lang="en-US" sz="2000" dirty="0"/>
              <a:t>, 1982)</a:t>
            </a:r>
          </a:p>
          <a:p>
            <a:r>
              <a:rPr lang="en-US" b="1" dirty="0">
                <a:solidFill>
                  <a:srgbClr val="0000FF"/>
                </a:solidFill>
              </a:rPr>
              <a:t>Abstention</a:t>
            </a:r>
            <a:r>
              <a:rPr lang="en-US" dirty="0">
                <a:solidFill>
                  <a:srgbClr val="0000FF"/>
                </a:solidFill>
              </a:rPr>
              <a:t> from prior theories and received methods</a:t>
            </a:r>
            <a:r>
              <a:rPr lang="en-US" dirty="0">
                <a:solidFill>
                  <a:srgbClr val="0000FF"/>
                </a:solidFill>
                <a:effectLst/>
              </a:rPr>
              <a:t> </a:t>
            </a:r>
          </a:p>
          <a:p>
            <a:r>
              <a:rPr lang="en-US" b="1" dirty="0">
                <a:solidFill>
                  <a:srgbClr val="0000FF"/>
                </a:solidFill>
              </a:rPr>
              <a:t>Original methods</a:t>
            </a:r>
            <a:r>
              <a:rPr lang="en-US" dirty="0">
                <a:solidFill>
                  <a:srgbClr val="0000FF"/>
                </a:solidFill>
              </a:rPr>
              <a:t> developed</a:t>
            </a:r>
            <a:r>
              <a:rPr lang="en-US" dirty="0"/>
              <a:t>: </a:t>
            </a:r>
            <a:r>
              <a:rPr lang="en-US" i="1" dirty="0"/>
              <a:t>Pakikipamuhay</a:t>
            </a:r>
            <a:r>
              <a:rPr lang="en-US" dirty="0"/>
              <a:t> (living with) </a:t>
            </a:r>
            <a:r>
              <a:rPr lang="en-US" sz="2000" dirty="0"/>
              <a:t>(</a:t>
            </a:r>
            <a:r>
              <a:rPr lang="en-US" sz="2000" dirty="0">
                <a:solidFill>
                  <a:srgbClr val="FF0000"/>
                </a:solidFill>
              </a:rPr>
              <a:t>Enriquez</a:t>
            </a:r>
            <a:r>
              <a:rPr lang="en-US" sz="2000" dirty="0"/>
              <a:t>, 1994, p. 58)</a:t>
            </a:r>
            <a:r>
              <a:rPr lang="en-US" sz="2000" dirty="0">
                <a:effectLst/>
              </a:rPr>
              <a:t> </a:t>
            </a:r>
            <a:r>
              <a:rPr lang="en-US" sz="2000" dirty="0"/>
              <a:t>  </a:t>
            </a:r>
            <a:endParaRPr lang="en-US" dirty="0"/>
          </a:p>
          <a:p>
            <a:r>
              <a:rPr lang="en-US" b="1" dirty="0">
                <a:solidFill>
                  <a:srgbClr val="0000FF"/>
                </a:solidFill>
              </a:rPr>
              <a:t>Methodological norms</a:t>
            </a:r>
            <a:r>
              <a:rPr lang="en-US" dirty="0"/>
              <a:t>: participant input, equal status/power, primacy of participant well-being, all procedures within cultural norms (including language), integration of multiple indigenous methods </a:t>
            </a:r>
            <a:r>
              <a:rPr lang="en-US" sz="2000" dirty="0"/>
              <a:t>(</a:t>
            </a:r>
            <a:r>
              <a:rPr lang="en-US" sz="2000" dirty="0">
                <a:solidFill>
                  <a:srgbClr val="FF0000"/>
                </a:solidFill>
              </a:rPr>
              <a:t>Pe-Pua</a:t>
            </a:r>
            <a:r>
              <a:rPr lang="en-US" sz="2000" dirty="0"/>
              <a:t>, 2006)</a:t>
            </a:r>
            <a:endParaRPr lang="en-US" dirty="0"/>
          </a:p>
          <a:p>
            <a:r>
              <a:rPr lang="en-US" b="1" dirty="0">
                <a:solidFill>
                  <a:srgbClr val="0000FF"/>
                </a:solidFill>
              </a:rPr>
              <a:t>Universal potential</a:t>
            </a:r>
            <a:r>
              <a:rPr lang="en-US" dirty="0"/>
              <a:t>: </a:t>
            </a:r>
            <a:r>
              <a:rPr lang="en-US" sz="2400" dirty="0"/>
              <a:t>Used by Hawaiians, Koreans, Japanese, Australian migrant and ethnic communities, Chinese, Macedonians, Pacific Islanders, Koreans, Serbians, Croatians, Lebanese, South Americans, Portuguese (</a:t>
            </a:r>
            <a:r>
              <a:rPr lang="en-US" sz="2100" dirty="0">
                <a:solidFill>
                  <a:srgbClr val="FF0000"/>
                </a:solidFill>
              </a:rPr>
              <a:t>Pe-Pua</a:t>
            </a:r>
            <a:r>
              <a:rPr lang="en-US" sz="2100" dirty="0"/>
              <a:t>, 2006, 122</a:t>
            </a:r>
            <a:r>
              <a:rPr lang="en-US" sz="2400" dirty="0"/>
              <a:t>).</a:t>
            </a:r>
          </a:p>
          <a:p>
            <a:endParaRPr lang="en-US" dirty="0"/>
          </a:p>
          <a:p>
            <a:endParaRPr lang="en-US" sz="2000" dirty="0"/>
          </a:p>
        </p:txBody>
      </p:sp>
    </p:spTree>
    <p:extLst>
      <p:ext uri="{BB962C8B-B14F-4D97-AF65-F5344CB8AC3E}">
        <p14:creationId xmlns:p14="http://schemas.microsoft.com/office/powerpoint/2010/main" val="258528639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Breeze.thmx</Template>
  <TotalTime>10370</TotalTime>
  <Words>5189</Words>
  <Application>Microsoft Macintosh PowerPoint</Application>
  <PresentationFormat>On-screen Show (4:3)</PresentationFormat>
  <Paragraphs>825</Paragraphs>
  <Slides>103</Slides>
  <Notes>3</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103</vt:i4>
      </vt:variant>
    </vt:vector>
  </HeadingPairs>
  <TitlesOfParts>
    <vt:vector size="113" baseType="lpstr">
      <vt:lpstr>Oswald</vt:lpstr>
      <vt:lpstr>Arial</vt:lpstr>
      <vt:lpstr>Calibri</vt:lpstr>
      <vt:lpstr>Corbel</vt:lpstr>
      <vt:lpstr>News Gothic MT</vt:lpstr>
      <vt:lpstr>Wingdings</vt:lpstr>
      <vt:lpstr>Wingdings 2</vt:lpstr>
      <vt:lpstr>Breeze</vt:lpstr>
      <vt:lpstr>Document</vt:lpstr>
      <vt:lpstr>Equation</vt:lpstr>
      <vt:lpstr>Qualitative Methods  in Psychology: Development and Integration</vt:lpstr>
      <vt:lpstr>Outline</vt:lpstr>
      <vt:lpstr>45+ Years</vt:lpstr>
      <vt:lpstr>Science: Epistemic and Social Values</vt:lpstr>
      <vt:lpstr>PowerPoint Presentation</vt:lpstr>
      <vt:lpstr>History and Development  of Qualitative Methods in Psychology</vt:lpstr>
      <vt:lpstr>PowerPoint Presentation</vt:lpstr>
      <vt:lpstr>Practice in Psychology: Methods without Methodology </vt:lpstr>
      <vt:lpstr>Wilhelm Wundt (1832-1920)  Völkerpsychologie (10 volumes, 1900-1920)</vt:lpstr>
      <vt:lpstr>William James (1842-1910)  Varieties of Religious Experience (1900)</vt:lpstr>
      <vt:lpstr>Sigmund Freud (1856-1939)  Psychopathology, Dreams, Parapraxes, Jokes, Creative Works</vt:lpstr>
      <vt:lpstr>Jean Piaget (1896-1980)  Cognitive Development, 1958 </vt:lpstr>
      <vt:lpstr>PowerPoint Presentation</vt:lpstr>
      <vt:lpstr>John C. Flanagan (1906-1996)  Critical Incident Technique  </vt:lpstr>
      <vt:lpstr>Career Timeline</vt:lpstr>
      <vt:lpstr>Critical Incident Technique (CIT)</vt:lpstr>
      <vt:lpstr>5 Steps of CIT</vt:lpstr>
      <vt:lpstr> American Institutes for Research </vt:lpstr>
      <vt:lpstr>Quality of Life 16 Factors Based on CIT</vt:lpstr>
      <vt:lpstr>Recent Innovations</vt:lpstr>
      <vt:lpstr>Bibliography Database Critical Incident Technique  American Psychological Association Website  Donated by Grace Fivars &amp; Robert Fitzpatrick  American Institutes for Research  </vt:lpstr>
      <vt:lpstr>Development of APA Ethics Code</vt:lpstr>
      <vt:lpstr>PowerPoint Presentation</vt:lpstr>
      <vt:lpstr>PowerPoint Presentation</vt:lpstr>
      <vt:lpstr>PowerPoint Presentation</vt:lpstr>
      <vt:lpstr>PowerPoint Presentation</vt:lpstr>
      <vt:lpstr>The Qualitative “Revolution”</vt:lpstr>
      <vt:lpstr>PowerPoint Presentation</vt:lpstr>
      <vt:lpstr>Contemporary Methodological Pluralism</vt:lpstr>
      <vt:lpstr>Two Kinds of Scientific Reasoning Quantitative is Founded on Qualitative</vt:lpstr>
      <vt:lpstr>Construct Clarification: To what do our terms and measurements refer?</vt:lpstr>
      <vt:lpstr>Intelligence</vt:lpstr>
      <vt:lpstr>Edmund Husserl (1959-1938)  Mathematician, Philosopher Phenomenology: Universal Rigorous Science  (including lived experience)</vt:lpstr>
      <vt:lpstr>Husserl’s Legacy</vt:lpstr>
      <vt:lpstr>Trans-Disciplinary Movement</vt:lpstr>
      <vt:lpstr>Trans-National Movement</vt:lpstr>
      <vt:lpstr>Phenomenological Method Basics</vt:lpstr>
      <vt:lpstr>Phenomenological Movement  Contemporary Psychology</vt:lpstr>
      <vt:lpstr>Amedeo Giorgi  Methods for Human Science Research</vt:lpstr>
      <vt:lpstr>Amedeo Giorgi (1967): Experimentation with Qualitative Analysis</vt:lpstr>
      <vt:lpstr>Giorgi’s Specification of Analytic Procedures</vt:lpstr>
      <vt:lpstr>Comparative Methodology Common Analytic Procedures</vt:lpstr>
      <vt:lpstr>Comparison of 5 Analytic Methods </vt:lpstr>
      <vt:lpstr>Common Fundaments of Qualitative Research</vt:lpstr>
      <vt:lpstr>Distinctive Features of Qualitative Traditions</vt:lpstr>
      <vt:lpstr>PowerPoint Presentation</vt:lpstr>
      <vt:lpstr>Problems and  Research Question</vt:lpstr>
      <vt:lpstr>Methods</vt:lpstr>
      <vt:lpstr>General Psychological Structure 1: Clinical BN</vt:lpstr>
      <vt:lpstr>General Psychological Structure 2: Sub-Clinical BN</vt:lpstr>
      <vt:lpstr>Clinical and Subclinical BN: Continuity &amp; Discontinuity</vt:lpstr>
      <vt:lpstr>PowerPoint Presentation</vt:lpstr>
      <vt:lpstr>Top Down-Bottom Up Method</vt:lpstr>
      <vt:lpstr>Institutional Culture: Six Constituents</vt:lpstr>
      <vt:lpstr>Multi-Religious Culture</vt:lpstr>
      <vt:lpstr>Fordham University Climate Survey </vt:lpstr>
      <vt:lpstr>Fordham University Climate Survey Sample Questions </vt:lpstr>
      <vt:lpstr>PowerPoint Presentation</vt:lpstr>
      <vt:lpstr>PowerPoint Presentation</vt:lpstr>
      <vt:lpstr>Predictions Not Supported</vt:lpstr>
      <vt:lpstr>Teaching in Silos  (School L) </vt:lpstr>
      <vt:lpstr>Unidirectionally Coached Teaching (School Q) </vt:lpstr>
      <vt:lpstr>Dynamic Collective Improvisation  (School M) </vt:lpstr>
      <vt:lpstr>Anomalous Findings</vt:lpstr>
      <vt:lpstr>Conclusions</vt:lpstr>
      <vt:lpstr>PowerPoint Presentation</vt:lpstr>
      <vt:lpstr>Objectives</vt:lpstr>
      <vt:lpstr>Approaches to Mathematical Modeling</vt:lpstr>
      <vt:lpstr>Nobel Prize Winning Psychologists Mathematical Models from Qualitative Data</vt:lpstr>
      <vt:lpstr> Data collection </vt:lpstr>
      <vt:lpstr> Analysis Step 1:  Open Reading  </vt:lpstr>
      <vt:lpstr> Analysis Step 2.  Intentional analysis </vt:lpstr>
      <vt:lpstr> Analysis Step 3:  Open coding </vt:lpstr>
      <vt:lpstr> Analysis Step 4:   Grouping Concepts and Meanings</vt:lpstr>
      <vt:lpstr>PowerPoint Presentation</vt:lpstr>
      <vt:lpstr>Axial Coding </vt:lpstr>
      <vt:lpstr>Graphic Diagram for Adjustment to Graduate School</vt:lpstr>
      <vt:lpstr>Theory Construction  Through Selective Coding and Eidetic Analysis </vt:lpstr>
      <vt:lpstr>Mathematical Model of Adjustment to Graduate School</vt:lpstr>
      <vt:lpstr>PowerPoint Presentation</vt:lpstr>
      <vt:lpstr>Person-Centered Applications </vt:lpstr>
      <vt:lpstr>PowerPoint Presentation</vt:lpstr>
      <vt:lpstr>Data Collection</vt:lpstr>
      <vt:lpstr>Data Coding</vt:lpstr>
      <vt:lpstr>Example Passage</vt:lpstr>
      <vt:lpstr>Thematic Analysis</vt:lpstr>
      <vt:lpstr>Comparative Theme Analysis</vt:lpstr>
      <vt:lpstr>Theme Frequencies</vt:lpstr>
      <vt:lpstr>Comparative Theme Analysis</vt:lpstr>
      <vt:lpstr>Thematic Links</vt:lpstr>
      <vt:lpstr>Themes: Constitutive Links</vt:lpstr>
      <vt:lpstr>Themes: Constitutive Links</vt:lpstr>
      <vt:lpstr>Science &amp; Human Values</vt:lpstr>
      <vt:lpstr>Summary and Conclusions</vt:lpstr>
      <vt:lpstr>PowerPoint Presentation</vt:lpstr>
      <vt:lpstr>Linda Tuhiwai Smith  Decolonizing Methodologies: Research &amp; Indigenous Peoples</vt:lpstr>
      <vt:lpstr>Virgilio Enriquez (1942-1994) Sikolohiyang Pilipino (Filipino psychology) </vt:lpstr>
      <vt:lpstr>Rogalia Pe-Pua</vt:lpstr>
      <vt:lpstr>Sikolohiyang Pilipino  (Filipino psychology) </vt:lpstr>
      <vt:lpstr>Export (Potential Universality)</vt:lpstr>
      <vt:lpstr>Analysis of Sikolohiyang Pilipino 1977-2008 Clemente (2011) </vt:lpstr>
      <vt:lpstr>Clemente’s (2008) Results Continued</vt:lpstr>
      <vt:lpstr>Thank You!</vt:lpstr>
    </vt:vector>
  </TitlesOfParts>
  <Company>Fordham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Frederick Wertz</dc:creator>
  <cp:lastModifiedBy>Frederick Wertz</cp:lastModifiedBy>
  <cp:revision>144</cp:revision>
  <dcterms:created xsi:type="dcterms:W3CDTF">2016-07-17T15:48:44Z</dcterms:created>
  <dcterms:modified xsi:type="dcterms:W3CDTF">2019-08-10T15:15:22Z</dcterms:modified>
</cp:coreProperties>
</file>